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639e11a34334458" /><Relationship Type="http://schemas.openxmlformats.org/officeDocument/2006/relationships/extended-properties" Target="/docProps/app.xml" Id="R6ab5100c25d043b3" /><Relationship Type="http://schemas.openxmlformats.org/officeDocument/2006/relationships/officeDocument" Target="/ppt/presentation.xml" Id="Rb1a979f215a74b63" /></Relationships>
</file>

<file path=ppt/presentation.xml><?xml version="1.0" encoding="utf-8"?>
<p:presentation xmlns:p="http://schemas.openxmlformats.org/presentationml/2006/main">
  <p:sldMasterIdLst>
    <p:sldMasterId xmlns:r="http://schemas.openxmlformats.org/officeDocument/2006/relationships" id="2147483648" r:id="R69585265de0f401d"/>
  </p:sldMasterIdLst>
  <p:notesMasterIdLst>
    <p:notesMasterId xmlns:r="http://schemas.openxmlformats.org/officeDocument/2006/relationships" r:id="R512cbcc3223e4425"/>
  </p:notesMasterIdLst>
  <p:sldIdLst>
    <p:sldId xmlns:r="http://schemas.openxmlformats.org/officeDocument/2006/relationships" id="256" r:id="R203dbf8710214728"/>
    <p:sldId xmlns:r="http://schemas.openxmlformats.org/officeDocument/2006/relationships" id="257" r:id="R2f743fb9a5b5436a"/>
    <p:sldId xmlns:r="http://schemas.openxmlformats.org/officeDocument/2006/relationships" id="258" r:id="Ra5fa73d2892c4e8e"/>
    <p:sldId xmlns:r="http://schemas.openxmlformats.org/officeDocument/2006/relationships" id="259" r:id="R5b7d1e0aa42e4a4d"/>
    <p:sldId xmlns:r="http://schemas.openxmlformats.org/officeDocument/2006/relationships" id="260" r:id="R9ea2884fd3ed4825"/>
    <p:sldId xmlns:r="http://schemas.openxmlformats.org/officeDocument/2006/relationships" id="261" r:id="R3754a2a2983440fe"/>
    <p:sldId xmlns:r="http://schemas.openxmlformats.org/officeDocument/2006/relationships" id="262" r:id="Re8ed3af304d447d9"/>
    <p:sldId xmlns:r="http://schemas.openxmlformats.org/officeDocument/2006/relationships" id="263" r:id="R230c7033a27f4fc5"/>
    <p:sldId xmlns:r="http://schemas.openxmlformats.org/officeDocument/2006/relationships" id="264" r:id="R8b49c3b2712f4e59"/>
    <p:sldId xmlns:r="http://schemas.openxmlformats.org/officeDocument/2006/relationships" id="265" r:id="R33ef9b31fdcc475e"/>
    <p:sldId xmlns:r="http://schemas.openxmlformats.org/officeDocument/2006/relationships" id="266" r:id="Rc95459472e29441d"/>
    <p:sldId xmlns:r="http://schemas.openxmlformats.org/officeDocument/2006/relationships" id="267" r:id="R762c77f2f65a42ab"/>
    <p:sldId xmlns:r="http://schemas.openxmlformats.org/officeDocument/2006/relationships" id="268" r:id="R2f8d2df26ec243d1"/>
    <p:sldId xmlns:r="http://schemas.openxmlformats.org/officeDocument/2006/relationships" id="269" r:id="Rbf4a6a462dd9445e"/>
    <p:sldId xmlns:r="http://schemas.openxmlformats.org/officeDocument/2006/relationships" id="270" r:id="R9d15d39850524dc1"/>
    <p:sldId xmlns:r="http://schemas.openxmlformats.org/officeDocument/2006/relationships" id="271" r:id="R8c24aec1373a4bb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7da163752844691" /><Relationship Type="http://schemas.openxmlformats.org/officeDocument/2006/relationships/slideMaster" Target="/ppt/slideMasters/slideMaster1.xml" Id="R69585265de0f401d" /><Relationship Type="http://schemas.openxmlformats.org/officeDocument/2006/relationships/notesMaster" Target="/ppt/notesMasters/notesMaster1.xml" Id="R512cbcc3223e4425" /><Relationship Type="http://schemas.openxmlformats.org/officeDocument/2006/relationships/presProps" Target="/ppt/presProps.xml" Id="Rc8d838240cc5415d" /><Relationship Type="http://schemas.openxmlformats.org/officeDocument/2006/relationships/tableStyles" Target="/ppt/tableStyles.xml" Id="R61dbdd1b97df4d02" /><Relationship Type="http://schemas.openxmlformats.org/officeDocument/2006/relationships/slide" Target="/ppt/slides/slide1.xml" Id="R203dbf8710214728" /><Relationship Type="http://schemas.openxmlformats.org/officeDocument/2006/relationships/slide" Target="/ppt/slides/slide2.xml" Id="R2f743fb9a5b5436a" /><Relationship Type="http://schemas.openxmlformats.org/officeDocument/2006/relationships/slide" Target="/ppt/slides/slide3.xml" Id="Ra5fa73d2892c4e8e" /><Relationship Type="http://schemas.openxmlformats.org/officeDocument/2006/relationships/slide" Target="/ppt/slides/slide4.xml" Id="R5b7d1e0aa42e4a4d" /><Relationship Type="http://schemas.openxmlformats.org/officeDocument/2006/relationships/slide" Target="/ppt/slides/slide5.xml" Id="R9ea2884fd3ed4825" /><Relationship Type="http://schemas.openxmlformats.org/officeDocument/2006/relationships/slide" Target="/ppt/slides/slide6.xml" Id="R3754a2a2983440fe" /><Relationship Type="http://schemas.openxmlformats.org/officeDocument/2006/relationships/slide" Target="/ppt/slides/slide7.xml" Id="Re8ed3af304d447d9" /><Relationship Type="http://schemas.openxmlformats.org/officeDocument/2006/relationships/slide" Target="/ppt/slides/slide8.xml" Id="R230c7033a27f4fc5" /><Relationship Type="http://schemas.openxmlformats.org/officeDocument/2006/relationships/slide" Target="/ppt/slides/slide9.xml" Id="R8b49c3b2712f4e59" /><Relationship Type="http://schemas.openxmlformats.org/officeDocument/2006/relationships/slide" Target="/ppt/slides/slide10.xml" Id="R33ef9b31fdcc475e" /><Relationship Type="http://schemas.openxmlformats.org/officeDocument/2006/relationships/slide" Target="/ppt/slides/slide11.xml" Id="Rc95459472e29441d" /><Relationship Type="http://schemas.openxmlformats.org/officeDocument/2006/relationships/slide" Target="/ppt/slides/slide12.xml" Id="R762c77f2f65a42ab" /><Relationship Type="http://schemas.openxmlformats.org/officeDocument/2006/relationships/slide" Target="/ppt/slides/slide13.xml" Id="R2f8d2df26ec243d1" /><Relationship Type="http://schemas.openxmlformats.org/officeDocument/2006/relationships/slide" Target="/ppt/slides/slide14.xml" Id="Rbf4a6a462dd9445e" /><Relationship Type="http://schemas.openxmlformats.org/officeDocument/2006/relationships/slide" Target="/ppt/slides/slide15.xml" Id="R9d15d39850524dc1" /><Relationship Type="http://schemas.openxmlformats.org/officeDocument/2006/relationships/slide" Target="/ppt/slides/slide16.xml" Id="R8c24aec1373a4bb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2ad4a2193df465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b414b7c81fe4e36" /><Relationship Type="http://schemas.openxmlformats.org/officeDocument/2006/relationships/notesMaster" Target="/ppt/notesMasters/notesMaster1.xml" Id="Re7d2e81a47094626"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200a2938a504ebe" /><Relationship Type="http://schemas.openxmlformats.org/officeDocument/2006/relationships/notesMaster" Target="/ppt/notesMasters/notesMaster1.xml" Id="Rd3a117ddb8274aa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3e82793ef0b4b05" /><Relationship Type="http://schemas.openxmlformats.org/officeDocument/2006/relationships/notesMaster" Target="/ppt/notesMasters/notesMaster1.xml" Id="Rf347ec668d4a429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1da8e1c72fa04281" /><Relationship Type="http://schemas.openxmlformats.org/officeDocument/2006/relationships/notesMaster" Target="/ppt/notesMasters/notesMaster1.xml" Id="R066b1283fa9b49e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44380edc58c49e6" /><Relationship Type="http://schemas.openxmlformats.org/officeDocument/2006/relationships/notesMaster" Target="/ppt/notesMasters/notesMaster1.xml" Id="Rf3b17a764b1c4af8"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9c5a346f2ec4ef0" /><Relationship Type="http://schemas.openxmlformats.org/officeDocument/2006/relationships/notesMaster" Target="/ppt/notesMasters/notesMaster1.xml" Id="Rdb74e610e83a40c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cdf4600e6e994a1d" /><Relationship Type="http://schemas.openxmlformats.org/officeDocument/2006/relationships/notesMaster" Target="/ppt/notesMasters/notesMaster1.xml" Id="R8c31e6a7dbf0470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a5a7361ca98b40f3" /><Relationship Type="http://schemas.openxmlformats.org/officeDocument/2006/relationships/notesMaster" Target="/ppt/notesMasters/notesMaster1.xml" Id="R671d1081fd294f31" /></Relationships>
</file>

<file path=ppt/notesSlides/_rels/notesSlide2.xml.rels>&#65279;<?xml version="1.0" encoding="utf-8"?><Relationships xmlns="http://schemas.openxmlformats.org/package/2006/relationships"><Relationship Type="http://schemas.openxmlformats.org/officeDocument/2006/relationships/slide" Target="/ppt/slides/slide2.xml" Id="R30fa4e81a6644d3d" /><Relationship Type="http://schemas.openxmlformats.org/officeDocument/2006/relationships/notesMaster" Target="/ppt/notesMasters/notesMaster1.xml" Id="R60cc7563af0440af" /></Relationships>
</file>

<file path=ppt/notesSlides/_rels/notesSlide3.xml.rels>&#65279;<?xml version="1.0" encoding="utf-8"?><Relationships xmlns="http://schemas.openxmlformats.org/package/2006/relationships"><Relationship Type="http://schemas.openxmlformats.org/officeDocument/2006/relationships/slide" Target="/ppt/slides/slide3.xml" Id="R9f6b616543784537" /><Relationship Type="http://schemas.openxmlformats.org/officeDocument/2006/relationships/notesMaster" Target="/ppt/notesMasters/notesMaster1.xml" Id="Ra8304df3ed5c409a" /></Relationships>
</file>

<file path=ppt/notesSlides/_rels/notesSlide4.xml.rels>&#65279;<?xml version="1.0" encoding="utf-8"?><Relationships xmlns="http://schemas.openxmlformats.org/package/2006/relationships"><Relationship Type="http://schemas.openxmlformats.org/officeDocument/2006/relationships/slide" Target="/ppt/slides/slide4.xml" Id="Rfa665bf6a21e4b02" /><Relationship Type="http://schemas.openxmlformats.org/officeDocument/2006/relationships/notesMaster" Target="/ppt/notesMasters/notesMaster1.xml" Id="Rd28449903b5343bb" /></Relationships>
</file>

<file path=ppt/notesSlides/_rels/notesSlide5.xml.rels>&#65279;<?xml version="1.0" encoding="utf-8"?><Relationships xmlns="http://schemas.openxmlformats.org/package/2006/relationships"><Relationship Type="http://schemas.openxmlformats.org/officeDocument/2006/relationships/slide" Target="/ppt/slides/slide5.xml" Id="Rc69b6b53f7494e6a" /><Relationship Type="http://schemas.openxmlformats.org/officeDocument/2006/relationships/notesMaster" Target="/ppt/notesMasters/notesMaster1.xml" Id="R7d9c9792b47c485e" /></Relationships>
</file>

<file path=ppt/notesSlides/_rels/notesSlide6.xml.rels>&#65279;<?xml version="1.0" encoding="utf-8"?><Relationships xmlns="http://schemas.openxmlformats.org/package/2006/relationships"><Relationship Type="http://schemas.openxmlformats.org/officeDocument/2006/relationships/slide" Target="/ppt/slides/slide6.xml" Id="Rbb88da3ccce84153" /><Relationship Type="http://schemas.openxmlformats.org/officeDocument/2006/relationships/notesMaster" Target="/ppt/notesMasters/notesMaster1.xml" Id="R0448580846074086" /></Relationships>
</file>

<file path=ppt/notesSlides/_rels/notesSlide7.xml.rels>&#65279;<?xml version="1.0" encoding="utf-8"?><Relationships xmlns="http://schemas.openxmlformats.org/package/2006/relationships"><Relationship Type="http://schemas.openxmlformats.org/officeDocument/2006/relationships/slide" Target="/ppt/slides/slide7.xml" Id="R36c5f144d7ac4714" /><Relationship Type="http://schemas.openxmlformats.org/officeDocument/2006/relationships/notesMaster" Target="/ppt/notesMasters/notesMaster1.xml" Id="Rd1d8dab6627f4e95" /></Relationships>
</file>

<file path=ppt/notesSlides/_rels/notesSlide8.xml.rels>&#65279;<?xml version="1.0" encoding="utf-8"?><Relationships xmlns="http://schemas.openxmlformats.org/package/2006/relationships"><Relationship Type="http://schemas.openxmlformats.org/officeDocument/2006/relationships/slide" Target="/ppt/slides/slide8.xml" Id="Ra13598fd11994709" /><Relationship Type="http://schemas.openxmlformats.org/officeDocument/2006/relationships/notesMaster" Target="/ppt/notesMasters/notesMaster1.xml" Id="R8e95aca0704c4df0" /></Relationships>
</file>

<file path=ppt/notesSlides/_rels/notesSlide9.xml.rels>&#65279;<?xml version="1.0" encoding="utf-8"?><Relationships xmlns="http://schemas.openxmlformats.org/package/2006/relationships"><Relationship Type="http://schemas.openxmlformats.org/officeDocument/2006/relationships/slide" Target="/ppt/slides/slide9.xml" Id="R5c359ed457eb4d2b" /><Relationship Type="http://schemas.openxmlformats.org/officeDocument/2006/relationships/notesMaster" Target="/ppt/notesMasters/notesMaster1.xml" Id="R36572e3e1e064f7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1 minute</a:t>
            </a:r>
          </a:p>
          <a:p xmlns:a="http://schemas.openxmlformats.org/drawingml/2006/main">
            <a:r>
              <a:t/>
            </a:r>
          </a:p>
          <a:p xmlns:a="http://schemas.openxmlformats.org/drawingml/2006/main">
            <a:r>
              <a:t>Set the expectation: this is an operating-control session, not a local-SEO checklist and not a product pitch. Ask the audience to think of one facility whose public details have drifted across systems.</a:t>
            </a:r>
          </a:p>
          <a:p xmlns:a="http://schemas.openxmlformats.org/drawingml/2006/main">
            <a:r>
              <a:t/>
            </a:r>
          </a:p>
          <a:p xmlns:a="http://schemas.openxmlformats.org/drawingml/2006/main">
            <a:r>
              <a:t>[Sources]</a:t>
            </a:r>
          </a:p>
          <a:p xmlns:a="http://schemas.openxmlformats.org/drawingml/2006/main">
            <a:r>
              <a:t>- https://jaredmodstorage.github.io/speaking/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5 minutes</a:t>
            </a:r>
          </a:p>
          <a:p xmlns:a="http://schemas.openxmlformats.org/drawingml/2006/main">
            <a:r>
              <a:t/>
            </a:r>
          </a:p>
          <a:p xmlns:a="http://schemas.openxmlformats.org/drawingml/2006/main">
            <a:r>
              <a:t>Connect the eight steps to three memorable phases. Stress that implementation is only step six; visible verification and repeat governance are separate work.</a:t>
            </a:r>
          </a:p>
          <a:p xmlns:a="http://schemas.openxmlformats.org/drawingml/2006/main">
            <a:r>
              <a:t/>
            </a:r>
          </a:p>
          <a:p xmlns:a="http://schemas.openxmlformats.org/drawingml/2006/main">
            <a:r>
              <a:t>[Sources]</a:t>
            </a:r>
          </a:p>
          <a:p xmlns:a="http://schemas.openxmlformats.org/drawingml/2006/main">
            <a:r>
              <a:t>- https://jaredmodstorage.github.io/downloads/facility-identity-correction-workflow.md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7 minutes</a:t>
            </a:r>
          </a:p>
          <a:p xmlns:a="http://schemas.openxmlformats.org/drawingml/2006/main">
            <a:r>
              <a:t/>
            </a:r>
          </a:p>
          <a:p xmlns:a="http://schemas.openxmlformats.org/drawingml/2006/main">
            <a:r>
              <a:t>Give participants four minutes to classify the conflicts and three minutes to compare answers. Ask specifically whether the platform manager role proves anything about legal ownership or operation. It does not.</a:t>
            </a:r>
          </a:p>
          <a:p xmlns:a="http://schemas.openxmlformats.org/drawingml/2006/main">
            <a:r>
              <a:t/>
            </a:r>
          </a:p>
          <a:p xmlns:a="http://schemas.openxmlformats.org/drawingml/2006/main">
            <a:r>
              <a:t>[Sources]</a:t>
            </a:r>
          </a:p>
          <a:p xmlns:a="http://schemas.openxmlformats.org/drawingml/2006/main">
            <a:r>
              <a:t>- https://jaredmodstorage.github.io/downloads/facility-identity-correction-workflow.md</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Debrief by separating correctable public fields from unsupported relationship inference. A strong answer contains both actions and holds.</a:t>
            </a:r>
          </a:p>
          <a:p xmlns:a="http://schemas.openxmlformats.org/drawingml/2006/main">
            <a:r>
              <a:t/>
            </a:r>
          </a:p>
          <a:p xmlns:a="http://schemas.openxmlformats.org/drawingml/2006/main">
            <a:r>
              <a:t>[Sources]</a:t>
            </a:r>
          </a:p>
          <a:p xmlns:a="http://schemas.openxmlformats.org/drawingml/2006/main">
            <a:r>
              <a:t>- https://jaredmodstorage.github.io/downloads/facility-identity-correction-workflow.md</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Read the release gate as a test of whether the team can defend the final public state. If any gate fails, the record remains Draft or Hold.</a:t>
            </a:r>
          </a:p>
          <a:p xmlns:a="http://schemas.openxmlformats.org/drawingml/2006/main">
            <a:r>
              <a:t/>
            </a:r>
          </a:p>
          <a:p xmlns:a="http://schemas.openxmlformats.org/drawingml/2006/main">
            <a:r>
              <a:t>[Sources]</a:t>
            </a:r>
          </a:p>
          <a:p xmlns:a="http://schemas.openxmlformats.org/drawingml/2006/main">
            <a:r>
              <a:t>- https://jaredmodstorage.github.io/downloads/facility-identity-correction-workflow.md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Use cadence to turn one-time cleanup into a durable operating control. Event-driven review is essential because effective dates and successor treatment can change what should remain public immediately.</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 https://jaredmodstorage.github.io/downloads/facility-identity-correction-workflow.md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
            </a:r>
          </a:p>
          <a:p xmlns:a="http://schemas.openxmlformats.org/drawingml/2006/main">
            <a:r>
              <a:t>Point participants to the three tools and suggest starting with one facility rather than the whole portfolio. The goal is a usable control loop, not a large spreadsheet with no owner.</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 https://jaredmodstorage.github.io/downloads/facility-identity-correction-workflow.md</a:t>
            </a:r>
          </a:p>
          <a:p xmlns:a="http://schemas.openxmlformats.org/drawingml/2006/main">
            <a:r>
              <a:t>- https://jaredmodstorage.github.io/downloads/facility-identity-control-self-assessment.xlsx</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2 minutes</a:t>
            </a:r>
          </a:p>
          <a:p xmlns:a="http://schemas.openxmlformats.org/drawingml/2006/main">
            <a:r>
              <a:t/>
            </a:r>
          </a:p>
          <a:p xmlns:a="http://schemas.openxmlformats.org/drawingml/2006/main">
            <a:r>
              <a:t>Close by resolving the opening tension: the goal is not to make listings look consistent. The goal is to make every visible value traceable to a current decision and proof. Invite questions or follow-up through the public speaking route.</a:t>
            </a:r>
          </a:p>
          <a:p xmlns:a="http://schemas.openxmlformats.org/drawingml/2006/main">
            <a:r>
              <a:t/>
            </a:r>
          </a:p>
          <a:p xmlns:a="http://schemas.openxmlformats.org/drawingml/2006/main">
            <a:r>
              <a:t>[Sources]</a:t>
            </a:r>
          </a:p>
          <a:p xmlns:a="http://schemas.openxmlformats.org/drawingml/2006/main">
            <a:r>
              <a:t>- https://jaredmodstorage.github.io/speaking/</a:t>
            </a:r>
          </a:p>
          <a:p xmlns:a="http://schemas.openxmlformats.org/drawingml/2006/main">
            <a:r>
              <a:t>- Headshot credit: Courtesy of Jared Mastroianni</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Explain that a record can be plausible and still be stale, attached to the wrong facility, or supported by the wrong source. Introduce the control vocabulary that will be reused throughout the session.</a:t>
            </a:r>
          </a:p>
          <a:p xmlns:a="http://schemas.openxmlformats.org/drawingml/2006/main">
            <a:r>
              <a:t/>
            </a:r>
          </a:p>
          <a:p xmlns:a="http://schemas.openxmlformats.org/drawingml/2006/main">
            <a:r>
              <a:t>[Sources]</a:t>
            </a:r>
          </a:p>
          <a:p xmlns:a="http://schemas.openxmlformats.org/drawingml/2006/main">
            <a:r>
              <a:t>- https://jaredmodstorage.github.io/writing/facility-identity-drift/</a:t>
            </a:r>
          </a:p>
          <a:p xmlns:a="http://schemas.openxmlformats.org/drawingml/2006/main">
            <a:r>
              <a:t>- Visual: original authority-program illustration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3 minutes</a:t>
            </a:r>
          </a:p>
          <a:p xmlns:a="http://schemas.openxmlformats.org/drawingml/2006/main">
            <a:r>
              <a:t/>
            </a:r>
          </a:p>
          <a:p xmlns:a="http://schemas.openxmlformats.org/drawingml/2006/main">
            <a:r>
              <a:t>Use the four examples to show why consistency checks alone are insufficient. The question is not only whether two values differ, but which source is authoritative and whether the field is allowed to be public.</a:t>
            </a:r>
          </a:p>
          <a:p xmlns:a="http://schemas.openxmlformats.org/drawingml/2006/main">
            <a:r>
              <a:t/>
            </a:r>
          </a:p>
          <a:p xmlns:a="http://schemas.openxmlformats.org/drawingml/2006/main">
            <a:r>
              <a:t>[Sources]</a:t>
            </a:r>
          </a:p>
          <a:p xmlns:a="http://schemas.openxmlformats.org/drawingml/2006/main">
            <a:r>
              <a:t>- https://jaredmodstorage.github.io/writing/facility-identity-drift/</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Make the boundary explicit: profile access is not ownership, a brand directory is not an operating agreement, and a verified profile is not proof that every public field is current.</a:t>
            </a:r>
          </a:p>
          <a:p xmlns:a="http://schemas.openxmlformats.org/drawingml/2006/main">
            <a:r>
              <a:t/>
            </a:r>
          </a:p>
          <a:p xmlns:a="http://schemas.openxmlformats.org/drawingml/2006/main">
            <a:r>
              <a:t>[Sources]</a:t>
            </a:r>
          </a:p>
          <a:p xmlns:a="http://schemas.openxmlformats.org/drawingml/2006/main">
            <a:r>
              <a:t>- https://jaredmodstorage.github.io/writing/facility-identity-drift/</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Frame the register as 18 decisions, not 18 columns to fill mechanically. Each field combines a definition, allowed state, source, owner, cadence, conflict action, and public-use decision.</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5 minutes</a:t>
            </a:r>
          </a:p>
          <a:p xmlns:a="http://schemas.openxmlformats.org/drawingml/2006/main">
            <a:r>
              <a:t/>
            </a:r>
          </a:p>
          <a:p xmlns:a="http://schemas.openxmlformats.org/drawingml/2006/main">
            <a:r>
              <a:t>Walk the group through the distinction between office and access hours, the need for a non-reassigned facility ID, and why lifecycle state controls whether a page should remain active.</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Emphasize the hold on control 13. A platform role may be operationally important, but it is not the source for a legal relationship statement.</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Show that publishing state is an explicit decision. Draft, Hold, and Retire records must not feed live pages or structured data simply because a value exists.</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4 minutes</a:t>
            </a:r>
          </a:p>
          <a:p xmlns:a="http://schemas.openxmlformats.org/drawingml/2006/main">
            <a:r>
              <a:t/>
            </a:r>
          </a:p>
          <a:p xmlns:a="http://schemas.openxmlformats.org/drawingml/2006/main">
            <a:r>
              <a:t>Explain why lifecycle states cannot be flattened into active versus inactive. The public action depends on effective dates, successor treatment, and the exact customer-facing limitation.</a:t>
            </a:r>
          </a:p>
          <a:p xmlns:a="http://schemas.openxmlformats.org/drawingml/2006/main">
            <a:r>
              <a:t/>
            </a:r>
          </a:p>
          <a:p xmlns:a="http://schemas.openxmlformats.org/drawingml/2006/main">
            <a:r>
              <a:t>[Sources]</a:t>
            </a:r>
          </a:p>
          <a:p xmlns:a="http://schemas.openxmlformats.org/drawingml/2006/main">
            <a:r>
              <a:t>- https://jaredmodstorage.github.io/downloads/facility-identity-governance-template.csv</a:t>
            </a:r>
          </a:p>
          <a:p xmlns:a="http://schemas.openxmlformats.org/drawingml/2006/main">
            <a:r>
              <a:t>- https://jaredmodstorage.github.io/downloads/facility-identity-correction-workflow.md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26b73704b5b422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c84173375e14a70" /><Relationship Type="http://schemas.openxmlformats.org/officeDocument/2006/relationships/slideLayout" Target="/ppt/slideLayouts/slideLayout1.xml" Id="Rb5f6d63e5c67479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5f6d63e5c67479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ebca8d9c0284602" /><Relationship Type="http://schemas.openxmlformats.org/officeDocument/2006/relationships/notesSlide" Target="/ppt/notesSlides/notesSlide1.xml" Id="R48772b7acc844aa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377233e4774470a" /><Relationship Type="http://schemas.openxmlformats.org/officeDocument/2006/relationships/notesSlide" Target="/ppt/notesSlides/notesSlide10.xml" Id="Radad81a4222a48e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0dfd43db12594630" /><Relationship Type="http://schemas.openxmlformats.org/officeDocument/2006/relationships/notesSlide" Target="/ppt/notesSlides/notesSlide11.xml" Id="R0caa54050abe453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2e8c7de766a4788" /><Relationship Type="http://schemas.openxmlformats.org/officeDocument/2006/relationships/notesSlide" Target="/ppt/notesSlides/notesSlide12.xml" Id="R1831530ef64a4ca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6e46251d2d94ad8" /><Relationship Type="http://schemas.openxmlformats.org/officeDocument/2006/relationships/notesSlide" Target="/ppt/notesSlides/notesSlide13.xml" Id="R21b7e704c6884feb"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f6267a87cc94488" /><Relationship Type="http://schemas.openxmlformats.org/officeDocument/2006/relationships/notesSlide" Target="/ppt/notesSlides/notesSlide14.xml" Id="R52193fba53284f55"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cba39fbe6c574971" /><Relationship Type="http://schemas.openxmlformats.org/officeDocument/2006/relationships/notesSlide" Target="/ppt/notesSlides/notesSlide15.xml" Id="R8da2fb930225486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b66afc150c48417f" /><Relationship Type="http://schemas.openxmlformats.org/officeDocument/2006/relationships/image" Target="/ppt/media/image.jpeg" Id="Rcd7a35b59b66498b" /><Relationship Type="http://schemas.openxmlformats.org/officeDocument/2006/relationships/notesSlide" Target="/ppt/notesSlides/notesSlide16.xml" Id="Rf977ea2055304ac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ab5b589b9bc64de5" /><Relationship Type="http://schemas.openxmlformats.org/officeDocument/2006/relationships/image" Target="/ppt/media/image.png" Id="Raf886b8f4f8f479b" /><Relationship Type="http://schemas.openxmlformats.org/officeDocument/2006/relationships/notesSlide" Target="/ppt/notesSlides/notesSlide2.xml" Id="R5dac7d84feda421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e863d2c4c19487b" /><Relationship Type="http://schemas.openxmlformats.org/officeDocument/2006/relationships/notesSlide" Target="/ppt/notesSlides/notesSlide3.xml" Id="R939d116f836b4bea"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4216dfe33e5415a" /><Relationship Type="http://schemas.openxmlformats.org/officeDocument/2006/relationships/notesSlide" Target="/ppt/notesSlides/notesSlide4.xml" Id="Re2246b7cc6de4b6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0c23b5e1f7c4eb0" /><Relationship Type="http://schemas.openxmlformats.org/officeDocument/2006/relationships/notesSlide" Target="/ppt/notesSlides/notesSlide5.xml" Id="R8ba910cefb014fc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82f1c34575cb4d0b" /><Relationship Type="http://schemas.openxmlformats.org/officeDocument/2006/relationships/notesSlide" Target="/ppt/notesSlides/notesSlide6.xml" Id="R873c136cff1a4ae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ea7b068fb684e10" /><Relationship Type="http://schemas.openxmlformats.org/officeDocument/2006/relationships/notesSlide" Target="/ppt/notesSlides/notesSlide7.xml" Id="R4ab1b1d4f0ab427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33e19a32cba4542" /><Relationship Type="http://schemas.openxmlformats.org/officeDocument/2006/relationships/notesSlide" Target="/ppt/notesSlides/notesSlide8.xml" Id="R74d6d40e72474fb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3efa9754c0a4e5c" /><Relationship Type="http://schemas.openxmlformats.org/officeDocument/2006/relationships/notesSlide" Target="/ppt/notesSlides/notesSlide9.xml" Id="Rd2eec38b1f09414a"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cover-kicker">
            <a:extLst xmlns:a="http://schemas.openxmlformats.org/drawingml/2006/main">
              <a:ext uri="{FF2B5EF4-FFF2-40B4-BE49-F238E27FC236}">
                <a16:creationId xmlns:a16="http://schemas.microsoft.com/office/drawing/2014/main" id="{206A3C5A-A36C-4544-BDA8-32B7023C076A}"/>
              </a:ext>
            </a:extLst>
          </p:cNvPr>
          <p:cNvSpPr>
            <a:spLocks xmlns:a="http://schemas.openxmlformats.org/drawingml/2006/main" noGrp="1"/>
          </p:cNvSpPr>
          <p:nvPr/>
        </p:nvSpPr>
        <p:spPr>
          <a:xfrm xmlns:a="http://schemas.openxmlformats.org/drawingml/2006/main">
            <a:off x="400050" y="400050"/>
            <a:ext cx="619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VENDOR-NEUTRAL EDUCATIONAL SESSION</a:t>
            </a:r>
          </a:p>
        </p:txBody>
      </p:sp>
      <p:sp>
        <p:nvSpPr>
          <p:cNvPr id="2" name="cover-title">
            <a:extLst xmlns:a="http://schemas.openxmlformats.org/drawingml/2006/main">
              <a:ext uri="{FF2B5EF4-FFF2-40B4-BE49-F238E27FC236}">
                <a16:creationId xmlns:a16="http://schemas.microsoft.com/office/drawing/2014/main" id="{94E04DE3-263F-4858-9D6F-414E48E6E75D}"/>
              </a:ext>
            </a:extLst>
          </p:cNvPr>
          <p:cNvSpPr>
            <a:spLocks xmlns:a="http://schemas.openxmlformats.org/drawingml/2006/main" noGrp="1"/>
          </p:cNvSpPr>
          <p:nvPr/>
        </p:nvSpPr>
        <p:spPr>
          <a:xfrm xmlns:a="http://schemas.openxmlformats.org/drawingml/2006/main">
            <a:off x="400050" y="1695450"/>
            <a:ext cx="9953625" cy="2305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b"/>
          <a:lstStyle xmlns:a="http://schemas.openxmlformats.org/drawingml/2006/main"/>
          <a:p xmlns:a="http://schemas.openxmlformats.org/drawingml/2006/main">
            <a:pPr algn="l">
              <a:defRPr sz="5400" b="1" i="0">
                <a:solidFill>
                  <a:srgbClr val="10130F"/>
                </a:solidFill>
                <a:latin typeface="Helvetica Neue"/>
                <a:ea typeface="Helvetica Neue"/>
                <a:cs typeface="Helvetica Neue"/>
              </a:defRPr>
            </a:pPr>
            <a:r>
              <a:rPr sz="5400" b="1" i="0">
                <a:solidFill>
                  <a:srgbClr val="10130F"/>
                </a:solidFill>
                <a:latin typeface="Helvetica Neue"/>
                <a:ea typeface="Helvetica Neue"/>
                <a:cs typeface="Helvetica Neue"/>
              </a:rPr>
              <a:t>Governing Facility Identity</a:t>
            </a:r>
          </a:p>
          <a:p xmlns:a="http://schemas.openxmlformats.org/drawingml/2006/main">
            <a:pPr algn="l">
              <a:defRPr sz="5400" b="1" i="0">
                <a:solidFill>
                  <a:srgbClr val="10130F"/>
                </a:solidFill>
                <a:latin typeface="Helvetica Neue"/>
                <a:ea typeface="Helvetica Neue"/>
                <a:cs typeface="Helvetica Neue"/>
              </a:defRPr>
            </a:pPr>
            <a:r>
              <a:rPr sz="5400" b="1" i="0">
                <a:solidFill>
                  <a:srgbClr val="10130F"/>
                </a:solidFill>
                <a:latin typeface="Helvetica Neue"/>
                <a:ea typeface="Helvetica Neue"/>
                <a:cs typeface="Helvetica Neue"/>
              </a:rPr>
              <a:t>as an Operating Control</a:t>
            </a:r>
          </a:p>
        </p:txBody>
      </p:sp>
      <p:sp>
        <p:nvSpPr>
          <p:cNvPr id="3" name="cover-byline">
            <a:extLst xmlns:a="http://schemas.openxmlformats.org/drawingml/2006/main">
              <a:ext uri="{FF2B5EF4-FFF2-40B4-BE49-F238E27FC236}">
                <a16:creationId xmlns:a16="http://schemas.microsoft.com/office/drawing/2014/main" id="{264E519E-A86A-4328-B2B0-BF3D34B7F073}"/>
              </a:ext>
            </a:extLst>
          </p:cNvPr>
          <p:cNvSpPr>
            <a:spLocks xmlns:a="http://schemas.openxmlformats.org/drawingml/2006/main" noGrp="1"/>
          </p:cNvSpPr>
          <p:nvPr/>
        </p:nvSpPr>
        <p:spPr>
          <a:xfrm xmlns:a="http://schemas.openxmlformats.org/drawingml/2006/main">
            <a:off x="400050" y="4810125"/>
            <a:ext cx="6858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0" i="0">
                <a:solidFill>
                  <a:srgbClr val="596056"/>
                </a:solidFill>
                <a:latin typeface="Helvetica Neue"/>
                <a:ea typeface="Helvetica Neue"/>
                <a:cs typeface="Helvetica Neue"/>
              </a:defRPr>
            </a:pPr>
            <a:r>
              <a:rPr sz="1800" b="0" i="0">
                <a:solidFill>
                  <a:srgbClr val="596056"/>
                </a:solidFill>
                <a:latin typeface="Helvetica Neue"/>
                <a:ea typeface="Helvetica Neue"/>
                <a:cs typeface="Helvetica Neue"/>
              </a:rPr>
              <a:t>Jared Mastroianni · Chief Operating Officer, modSTORAGE</a:t>
            </a:r>
          </a:p>
          <a:p xmlns:a="http://schemas.openxmlformats.org/drawingml/2006/main">
            <a:pPr algn="l">
              <a:defRPr sz="1800" b="0" i="0">
                <a:solidFill>
                  <a:srgbClr val="596056"/>
                </a:solidFill>
                <a:latin typeface="Helvetica Neue"/>
                <a:ea typeface="Helvetica Neue"/>
                <a:cs typeface="Helvetica Neue"/>
              </a:defRPr>
            </a:pPr>
            <a:r>
              <a:rPr sz="1800" b="0" i="0">
                <a:solidFill>
                  <a:srgbClr val="596056"/>
                </a:solidFill>
                <a:latin typeface="Helvetica Neue"/>
                <a:ea typeface="Helvetica Neue"/>
                <a:cs typeface="Helvetica Neue"/>
              </a:rPr>
              <a:t>45–60 minutes · intermediate · non-promotional</a:t>
            </a:r>
          </a:p>
        </p:txBody>
      </p:sp>
      <p:sp>
        <p:nvSpPr>
          <p:cNvPr id="4" name="cover-accent">
            <a:extLst xmlns:a="http://schemas.openxmlformats.org/drawingml/2006/main">
              <a:ext uri="{FF2B5EF4-FFF2-40B4-BE49-F238E27FC236}">
                <a16:creationId xmlns:a16="http://schemas.microsoft.com/office/drawing/2014/main" id="{517C3895-08CB-48F2-B422-BED69AF2D993}"/>
              </a:ext>
            </a:extLst>
          </p:cNvPr>
          <p:cNvSpPr>
            <a:spLocks xmlns:a="http://schemas.openxmlformats.org/drawingml/2006/main" noGrp="1"/>
          </p:cNvSpPr>
          <p:nvPr/>
        </p:nvSpPr>
        <p:spPr>
          <a:xfrm xmlns:a="http://schemas.openxmlformats.org/drawingml/2006/main">
            <a:off x="10668000" y="400050"/>
            <a:ext cx="1123950" cy="1123950"/>
          </a:xfrm>
          <a:prstGeom xmlns:a="http://schemas.openxmlformats.org/drawingml/2006/main" prst="rect">
            <a:avLst/>
          </a:prstGeom>
          <a:solidFill xmlns:a="http://schemas.openxmlformats.org/drawingml/2006/main">
            <a:srgbClr val="69BC48"/>
          </a:solidFill>
          <a:ln xmlns:a="http://schemas.openxmlformats.org/drawingml/2006/main" w="9525">
            <a:solidFill>
              <a:srgbClr val="69BC48"/>
            </a:solidFill>
            <a:prstDash val="solid"/>
          </a:ln>
        </p:spPr>
      </p:sp>
      <p:sp>
        <p:nvSpPr>
          <p:cNvPr id="5" name="cover-number">
            <a:extLst xmlns:a="http://schemas.openxmlformats.org/drawingml/2006/main">
              <a:ext uri="{FF2B5EF4-FFF2-40B4-BE49-F238E27FC236}">
                <a16:creationId xmlns:a16="http://schemas.microsoft.com/office/drawing/2014/main" id="{5C4DBB8E-FA7F-4DD8-8E3A-B93FAAD5C95A}"/>
              </a:ext>
            </a:extLst>
          </p:cNvPr>
          <p:cNvSpPr>
            <a:spLocks xmlns:a="http://schemas.openxmlformats.org/drawingml/2006/main" noGrp="1"/>
          </p:cNvSpPr>
          <p:nvPr/>
        </p:nvSpPr>
        <p:spPr>
          <a:xfrm xmlns:a="http://schemas.openxmlformats.org/drawingml/2006/main">
            <a:off x="10668000" y="590550"/>
            <a:ext cx="11239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4050" b="1" i="0">
                <a:solidFill>
                  <a:srgbClr val="10130F"/>
                </a:solidFill>
                <a:latin typeface="Helvetica Neue"/>
                <a:ea typeface="Helvetica Neue"/>
                <a:cs typeface="Helvetica Neue"/>
              </a:defRPr>
            </a:pPr>
            <a:r>
              <a:rPr sz="4050" b="1" i="0">
                <a:solidFill>
                  <a:srgbClr val="10130F"/>
                </a:solidFill>
                <a:latin typeface="Helvetica Neue"/>
                <a:ea typeface="Helvetica Neue"/>
                <a:cs typeface="Helvetica Neue"/>
              </a:rPr>
              <a:t>18</a:t>
            </a:r>
          </a:p>
        </p:txBody>
      </p:sp>
      <p:sp>
        <p:nvSpPr>
          <p:cNvPr id="6" name="cover-field-label">
            <a:extLst xmlns:a="http://schemas.openxmlformats.org/drawingml/2006/main">
              <a:ext uri="{FF2B5EF4-FFF2-40B4-BE49-F238E27FC236}">
                <a16:creationId xmlns:a16="http://schemas.microsoft.com/office/drawing/2014/main" id="{4321AFA2-CE9E-412D-9794-3687AAB3A15D}"/>
              </a:ext>
            </a:extLst>
          </p:cNvPr>
          <p:cNvSpPr>
            <a:spLocks xmlns:a="http://schemas.openxmlformats.org/drawingml/2006/main" noGrp="1"/>
          </p:cNvSpPr>
          <p:nvPr/>
        </p:nvSpPr>
        <p:spPr>
          <a:xfrm xmlns:a="http://schemas.openxmlformats.org/drawingml/2006/main">
            <a:off x="10668000" y="1181100"/>
            <a:ext cx="1123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975" b="1" i="0">
                <a:solidFill>
                  <a:srgbClr val="10130F"/>
                </a:solidFill>
                <a:latin typeface="Helvetica Neue"/>
                <a:ea typeface="Helvetica Neue"/>
                <a:cs typeface="Helvetica Neue"/>
              </a:defRPr>
            </a:pPr>
            <a:r>
              <a:rPr sz="975" b="1" i="0">
                <a:solidFill>
                  <a:srgbClr val="10130F"/>
                </a:solidFill>
                <a:latin typeface="Helvetica Neue"/>
                <a:ea typeface="Helvetica Neue"/>
                <a:cs typeface="Helvetica Neue"/>
              </a:rPr>
              <a:t>FIELDS</a:t>
            </a:r>
          </a:p>
        </p:txBody>
      </p:sp>
    </p:spTree>
    <p:extLst>
      <p:ext uri="{BB962C8B-B14F-4D97-AF65-F5344CB8AC3E}">
        <p14:creationId xmlns:p14="http://schemas.microsoft.com/office/powerpoint/2010/main" val="1339678654"/>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kicker-10">
            <a:extLst xmlns:a="http://schemas.openxmlformats.org/drawingml/2006/main">
              <a:ext uri="{FF2B5EF4-FFF2-40B4-BE49-F238E27FC236}">
                <a16:creationId xmlns:a16="http://schemas.microsoft.com/office/drawing/2014/main" id="{3850E8B7-94B2-4767-A332-B0E63C3AE5F9}"/>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10">
            <a:extLst xmlns:a="http://schemas.openxmlformats.org/drawingml/2006/main">
              <a:ext uri="{FF2B5EF4-FFF2-40B4-BE49-F238E27FC236}">
                <a16:creationId xmlns:a16="http://schemas.microsoft.com/office/drawing/2014/main" id="{AF4EAB97-CEFB-4EC6-A8BA-AE98A6BFDE97}"/>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Eight steps become three control phases</a:t>
            </a:r>
          </a:p>
        </p:txBody>
      </p:sp>
      <p:sp>
        <p:nvSpPr>
          <p:cNvPr id="3" name="title-rule-10">
            <a:extLst xmlns:a="http://schemas.openxmlformats.org/drawingml/2006/main">
              <a:ext uri="{FF2B5EF4-FFF2-40B4-BE49-F238E27FC236}">
                <a16:creationId xmlns:a16="http://schemas.microsoft.com/office/drawing/2014/main" id="{41F9F816-4CD4-4C8D-B673-4BE1724CB66F}"/>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workflow-axis">
            <a:extLst xmlns:a="http://schemas.openxmlformats.org/drawingml/2006/main">
              <a:ext uri="{FF2B5EF4-FFF2-40B4-BE49-F238E27FC236}">
                <a16:creationId xmlns:a16="http://schemas.microsoft.com/office/drawing/2014/main" id="{F2364F86-E3E9-4FB4-A7FE-D2D0B6C53A55}"/>
              </a:ext>
            </a:extLst>
          </p:cNvPr>
          <p:cNvSpPr>
            <a:spLocks xmlns:a="http://schemas.openxmlformats.org/drawingml/2006/main" noGrp="1"/>
          </p:cNvSpPr>
          <p:nvPr/>
        </p:nvSpPr>
        <p:spPr>
          <a:xfrm xmlns:a="http://schemas.openxmlformats.org/drawingml/2006/main">
            <a:off x="819150" y="3257550"/>
            <a:ext cx="10553700" cy="0"/>
          </a:xfrm>
          <a:prstGeom xmlns:a="http://schemas.openxmlformats.org/drawingml/2006/main" prst="line">
            <a:avLst/>
          </a:prstGeom>
          <a:noFill xmlns:a="http://schemas.openxmlformats.org/drawingml/2006/main"/>
          <a:ln xmlns:a="http://schemas.openxmlformats.org/drawingml/2006/main" w="14288">
            <a:solidFill>
              <a:srgbClr val="10130F"/>
            </a:solidFill>
            <a:prstDash val="solid"/>
          </a:ln>
        </p:spPr>
      </p:sp>
      <p:sp>
        <p:nvSpPr>
          <p:cNvPr id="5" name="workflow-node-0">
            <a:extLst xmlns:a="http://schemas.openxmlformats.org/drawingml/2006/main">
              <a:ext uri="{FF2B5EF4-FFF2-40B4-BE49-F238E27FC236}">
                <a16:creationId xmlns:a16="http://schemas.microsoft.com/office/drawing/2014/main" id="{415FB13C-9A24-413C-9A0E-A0202AAEE2CD}"/>
              </a:ext>
            </a:extLst>
          </p:cNvPr>
          <p:cNvSpPr>
            <a:spLocks xmlns:a="http://schemas.openxmlformats.org/drawingml/2006/main" noGrp="1"/>
          </p:cNvSpPr>
          <p:nvPr/>
        </p:nvSpPr>
        <p:spPr>
          <a:xfrm xmlns:a="http://schemas.openxmlformats.org/drawingml/2006/main">
            <a:off x="962025" y="3162300"/>
            <a:ext cx="190500" cy="190500"/>
          </a:xfrm>
          <a:prstGeom xmlns:a="http://schemas.openxmlformats.org/drawingml/2006/main" prst="ellipse">
            <a:avLst/>
          </a:prstGeom>
          <a:solidFill xmlns:a="http://schemas.openxmlformats.org/drawingml/2006/main">
            <a:srgbClr val="69BC48"/>
          </a:solidFill>
          <a:ln xmlns:a="http://schemas.openxmlformats.org/drawingml/2006/main" w="9525">
            <a:solidFill>
              <a:srgbClr val="10130F"/>
            </a:solidFill>
            <a:prstDash val="solid"/>
          </a:ln>
        </p:spPr>
      </p:sp>
      <p:sp>
        <p:nvSpPr>
          <p:cNvPr id="6" name="workflow-node-1">
            <a:extLst xmlns:a="http://schemas.openxmlformats.org/drawingml/2006/main">
              <a:ext uri="{FF2B5EF4-FFF2-40B4-BE49-F238E27FC236}">
                <a16:creationId xmlns:a16="http://schemas.microsoft.com/office/drawing/2014/main" id="{18BA22E3-51D2-4021-9F6F-22789D5E2BD6}"/>
              </a:ext>
            </a:extLst>
          </p:cNvPr>
          <p:cNvSpPr>
            <a:spLocks xmlns:a="http://schemas.openxmlformats.org/drawingml/2006/main" noGrp="1"/>
          </p:cNvSpPr>
          <p:nvPr/>
        </p:nvSpPr>
        <p:spPr>
          <a:xfrm xmlns:a="http://schemas.openxmlformats.org/drawingml/2006/main">
            <a:off x="4743450" y="3162300"/>
            <a:ext cx="190500" cy="190500"/>
          </a:xfrm>
          <a:prstGeom xmlns:a="http://schemas.openxmlformats.org/drawingml/2006/main" prst="ellipse">
            <a:avLst/>
          </a:prstGeom>
          <a:solidFill xmlns:a="http://schemas.openxmlformats.org/drawingml/2006/main">
            <a:srgbClr val="7354A8"/>
          </a:solidFill>
          <a:ln xmlns:a="http://schemas.openxmlformats.org/drawingml/2006/main" w="9525">
            <a:solidFill>
              <a:srgbClr val="10130F"/>
            </a:solidFill>
            <a:prstDash val="solid"/>
          </a:ln>
        </p:spPr>
      </p:sp>
      <p:sp>
        <p:nvSpPr>
          <p:cNvPr id="7" name="workflow-node-2">
            <a:extLst xmlns:a="http://schemas.openxmlformats.org/drawingml/2006/main">
              <a:ext uri="{FF2B5EF4-FFF2-40B4-BE49-F238E27FC236}">
                <a16:creationId xmlns:a16="http://schemas.microsoft.com/office/drawing/2014/main" id="{E469EE08-AD07-4C11-A9E5-C95DE369DB53}"/>
              </a:ext>
            </a:extLst>
          </p:cNvPr>
          <p:cNvSpPr>
            <a:spLocks xmlns:a="http://schemas.openxmlformats.org/drawingml/2006/main" noGrp="1"/>
          </p:cNvSpPr>
          <p:nvPr/>
        </p:nvSpPr>
        <p:spPr>
          <a:xfrm xmlns:a="http://schemas.openxmlformats.org/drawingml/2006/main">
            <a:off x="8524875" y="3162300"/>
            <a:ext cx="190500" cy="190500"/>
          </a:xfrm>
          <a:prstGeom xmlns:a="http://schemas.openxmlformats.org/drawingml/2006/main" prst="ellipse">
            <a:avLst/>
          </a:prstGeom>
          <a:solidFill xmlns:a="http://schemas.openxmlformats.org/drawingml/2006/main">
            <a:srgbClr val="69BC48"/>
          </a:solidFill>
          <a:ln xmlns:a="http://schemas.openxmlformats.org/drawingml/2006/main" w="9525">
            <a:solidFill>
              <a:srgbClr val="10130F"/>
            </a:solidFill>
            <a:prstDash val="solid"/>
          </a:ln>
        </p:spPr>
      </p:sp>
      <p:sp>
        <p:nvSpPr>
          <p:cNvPr id="8" name="phase-label-0">
            <a:extLst xmlns:a="http://schemas.openxmlformats.org/drawingml/2006/main">
              <a:ext uri="{FF2B5EF4-FFF2-40B4-BE49-F238E27FC236}">
                <a16:creationId xmlns:a16="http://schemas.microsoft.com/office/drawing/2014/main" id="{D11D966E-95D9-472D-98D4-FF8512A4E275}"/>
              </a:ext>
            </a:extLst>
          </p:cNvPr>
          <p:cNvSpPr>
            <a:spLocks xmlns:a="http://schemas.openxmlformats.org/drawingml/2006/main" noGrp="1"/>
          </p:cNvSpPr>
          <p:nvPr/>
        </p:nvSpPr>
        <p:spPr>
          <a:xfrm xmlns:a="http://schemas.openxmlformats.org/drawingml/2006/main">
            <a:off x="819150" y="2647950"/>
            <a:ext cx="2333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STEPS 1–3</a:t>
            </a:r>
          </a:p>
        </p:txBody>
      </p:sp>
      <p:sp>
        <p:nvSpPr>
          <p:cNvPr id="9" name="phase-heading-0">
            <a:extLst xmlns:a="http://schemas.openxmlformats.org/drawingml/2006/main">
              <a:ext uri="{FF2B5EF4-FFF2-40B4-BE49-F238E27FC236}">
                <a16:creationId xmlns:a16="http://schemas.microsoft.com/office/drawing/2014/main" id="{5BACB894-DC5D-4652-946B-22829884D832}"/>
              </a:ext>
            </a:extLst>
          </p:cNvPr>
          <p:cNvSpPr>
            <a:spLocks xmlns:a="http://schemas.openxmlformats.org/drawingml/2006/main" noGrp="1"/>
          </p:cNvSpPr>
          <p:nvPr/>
        </p:nvSpPr>
        <p:spPr>
          <a:xfrm xmlns:a="http://schemas.openxmlformats.org/drawingml/2006/main">
            <a:off x="819150" y="3657600"/>
            <a:ext cx="3143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Define the record</a:t>
            </a:r>
          </a:p>
        </p:txBody>
      </p:sp>
      <p:sp>
        <p:nvSpPr>
          <p:cNvPr id="10" name="phase-body-0">
            <a:extLst xmlns:a="http://schemas.openxmlformats.org/drawingml/2006/main">
              <a:ext uri="{FF2B5EF4-FFF2-40B4-BE49-F238E27FC236}">
                <a16:creationId xmlns:a16="http://schemas.microsoft.com/office/drawing/2014/main" id="{A24D34A4-8FE5-434C-8DB2-98DBD4DCAE00}"/>
              </a:ext>
            </a:extLst>
          </p:cNvPr>
          <p:cNvSpPr>
            <a:spLocks xmlns:a="http://schemas.openxmlformats.org/drawingml/2006/main" noGrp="1"/>
          </p:cNvSpPr>
          <p:nvPr/>
        </p:nvSpPr>
        <p:spPr>
          <a:xfrm xmlns:a="http://schemas.openxmlformats.org/drawingml/2006/main">
            <a:off x="819150" y="4362450"/>
            <a:ext cx="314325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Scope the exact facility.</a:t>
            </a:r>
          </a:p>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Collect current evidence.</a:t>
            </a:r>
          </a:p>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Classify the mismatch.</a:t>
            </a:r>
          </a:p>
        </p:txBody>
      </p:sp>
      <p:sp>
        <p:nvSpPr>
          <p:cNvPr id="11" name="phase-label-1">
            <a:extLst xmlns:a="http://schemas.openxmlformats.org/drawingml/2006/main">
              <a:ext uri="{FF2B5EF4-FFF2-40B4-BE49-F238E27FC236}">
                <a16:creationId xmlns:a16="http://schemas.microsoft.com/office/drawing/2014/main" id="{B5653B08-9F6D-4E09-8BFE-24BC5D12003D}"/>
              </a:ext>
            </a:extLst>
          </p:cNvPr>
          <p:cNvSpPr>
            <a:spLocks xmlns:a="http://schemas.openxmlformats.org/drawingml/2006/main" noGrp="1"/>
          </p:cNvSpPr>
          <p:nvPr/>
        </p:nvSpPr>
        <p:spPr>
          <a:xfrm xmlns:a="http://schemas.openxmlformats.org/drawingml/2006/main">
            <a:off x="4600575" y="2647950"/>
            <a:ext cx="2333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7354A8"/>
                </a:solidFill>
                <a:latin typeface="Helvetica Neue"/>
                <a:ea typeface="Helvetica Neue"/>
                <a:cs typeface="Helvetica Neue"/>
              </a:defRPr>
            </a:pPr>
            <a:r>
              <a:rPr sz="1200" b="1" i="0">
                <a:solidFill>
                  <a:srgbClr val="7354A8"/>
                </a:solidFill>
                <a:latin typeface="Helvetica Neue"/>
                <a:ea typeface="Helvetica Neue"/>
                <a:cs typeface="Helvetica Neue"/>
              </a:rPr>
              <a:t>STEPS 4–5</a:t>
            </a:r>
          </a:p>
        </p:txBody>
      </p:sp>
      <p:sp>
        <p:nvSpPr>
          <p:cNvPr id="12" name="phase-heading-1">
            <a:extLst xmlns:a="http://schemas.openxmlformats.org/drawingml/2006/main">
              <a:ext uri="{FF2B5EF4-FFF2-40B4-BE49-F238E27FC236}">
                <a16:creationId xmlns:a16="http://schemas.microsoft.com/office/drawing/2014/main" id="{70D09AFD-5ED8-4DD4-AF60-B656648BBDB2}"/>
              </a:ext>
            </a:extLst>
          </p:cNvPr>
          <p:cNvSpPr>
            <a:spLocks xmlns:a="http://schemas.openxmlformats.org/drawingml/2006/main" noGrp="1"/>
          </p:cNvSpPr>
          <p:nvPr/>
        </p:nvSpPr>
        <p:spPr>
          <a:xfrm xmlns:a="http://schemas.openxmlformats.org/drawingml/2006/main">
            <a:off x="4600575" y="3657600"/>
            <a:ext cx="3143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Set the boundary</a:t>
            </a:r>
          </a:p>
        </p:txBody>
      </p:sp>
      <p:sp>
        <p:nvSpPr>
          <p:cNvPr id="13" name="phase-body-1">
            <a:extLst xmlns:a="http://schemas.openxmlformats.org/drawingml/2006/main">
              <a:ext uri="{FF2B5EF4-FFF2-40B4-BE49-F238E27FC236}">
                <a16:creationId xmlns:a16="http://schemas.microsoft.com/office/drawing/2014/main" id="{80E0B689-6A06-46E4-BD0E-22F0697BF900}"/>
              </a:ext>
            </a:extLst>
          </p:cNvPr>
          <p:cNvSpPr>
            <a:spLocks xmlns:a="http://schemas.openxmlformats.org/drawingml/2006/main" noGrp="1"/>
          </p:cNvSpPr>
          <p:nvPr/>
        </p:nvSpPr>
        <p:spPr>
          <a:xfrm xmlns:a="http://schemas.openxmlformats.org/drawingml/2006/main">
            <a:off x="4600575" y="4362450"/>
            <a:ext cx="314325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Freeze unsupported inference.</a:t>
            </a:r>
          </a:p>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Assign the source owner and approver.</a:t>
            </a:r>
          </a:p>
        </p:txBody>
      </p:sp>
      <p:sp>
        <p:nvSpPr>
          <p:cNvPr id="14" name="phase-label-2">
            <a:extLst xmlns:a="http://schemas.openxmlformats.org/drawingml/2006/main">
              <a:ext uri="{FF2B5EF4-FFF2-40B4-BE49-F238E27FC236}">
                <a16:creationId xmlns:a16="http://schemas.microsoft.com/office/drawing/2014/main" id="{658D9B3B-7394-40E1-8709-14E5117D64B1}"/>
              </a:ext>
            </a:extLst>
          </p:cNvPr>
          <p:cNvSpPr>
            <a:spLocks xmlns:a="http://schemas.openxmlformats.org/drawingml/2006/main" noGrp="1"/>
          </p:cNvSpPr>
          <p:nvPr/>
        </p:nvSpPr>
        <p:spPr>
          <a:xfrm xmlns:a="http://schemas.openxmlformats.org/drawingml/2006/main">
            <a:off x="8382000" y="2647950"/>
            <a:ext cx="2333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STEPS 6–8</a:t>
            </a:r>
          </a:p>
        </p:txBody>
      </p:sp>
      <p:sp>
        <p:nvSpPr>
          <p:cNvPr id="15" name="phase-heading-2">
            <a:extLst xmlns:a="http://schemas.openxmlformats.org/drawingml/2006/main">
              <a:ext uri="{FF2B5EF4-FFF2-40B4-BE49-F238E27FC236}">
                <a16:creationId xmlns:a16="http://schemas.microsoft.com/office/drawing/2014/main" id="{0A6AC3DB-79AE-4E92-8656-A94032485986}"/>
              </a:ext>
            </a:extLst>
          </p:cNvPr>
          <p:cNvSpPr>
            <a:spLocks xmlns:a="http://schemas.openxmlformats.org/drawingml/2006/main" noGrp="1"/>
          </p:cNvSpPr>
          <p:nvPr/>
        </p:nvSpPr>
        <p:spPr>
          <a:xfrm xmlns:a="http://schemas.openxmlformats.org/drawingml/2006/main">
            <a:off x="8382000" y="3657600"/>
            <a:ext cx="3143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Implement and prove</a:t>
            </a:r>
          </a:p>
        </p:txBody>
      </p:sp>
      <p:sp>
        <p:nvSpPr>
          <p:cNvPr id="16" name="phase-body-2">
            <a:extLst xmlns:a="http://schemas.openxmlformats.org/drawingml/2006/main">
              <a:ext uri="{FF2B5EF4-FFF2-40B4-BE49-F238E27FC236}">
                <a16:creationId xmlns:a16="http://schemas.microsoft.com/office/drawing/2014/main" id="{9E696C89-E705-4ADD-9469-177B45FB521F}"/>
              </a:ext>
            </a:extLst>
          </p:cNvPr>
          <p:cNvSpPr>
            <a:spLocks xmlns:a="http://schemas.openxmlformats.org/drawingml/2006/main" noGrp="1"/>
          </p:cNvSpPr>
          <p:nvPr/>
        </p:nvSpPr>
        <p:spPr>
          <a:xfrm xmlns:a="http://schemas.openxmlformats.org/drawingml/2006/main">
            <a:off x="8382000" y="4362450"/>
            <a:ext cx="314325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Change only the affected surface.</a:t>
            </a:r>
          </a:p>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Capture the visible result.</a:t>
            </a:r>
          </a:p>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Recheck on cadence and transitions.</a:t>
            </a:r>
          </a:p>
        </p:txBody>
      </p:sp>
      <p:sp>
        <p:nvSpPr>
          <p:cNvPr id="17" name="footer-copy-10">
            <a:extLst xmlns:a="http://schemas.openxmlformats.org/drawingml/2006/main">
              <a:ext uri="{FF2B5EF4-FFF2-40B4-BE49-F238E27FC236}">
                <a16:creationId xmlns:a16="http://schemas.microsoft.com/office/drawing/2014/main" id="{C60E9B4A-8385-4EE6-B03C-BAA9D3435FBC}"/>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18" name="footer-number-10">
            <a:extLst xmlns:a="http://schemas.openxmlformats.org/drawingml/2006/main">
              <a:ext uri="{FF2B5EF4-FFF2-40B4-BE49-F238E27FC236}">
                <a16:creationId xmlns:a16="http://schemas.microsoft.com/office/drawing/2014/main" id="{94490DB5-1338-4A45-8F3A-99C18F57027C}"/>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10</a:t>
            </a:r>
          </a:p>
        </p:txBody>
      </p:sp>
    </p:spTree>
    <p:extLst>
      <p:ext uri="{BB962C8B-B14F-4D97-AF65-F5344CB8AC3E}">
        <p14:creationId xmlns:p14="http://schemas.microsoft.com/office/powerpoint/2010/main" val="2024316696"/>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0" name="kicker-11">
            <a:extLst xmlns:a="http://schemas.openxmlformats.org/drawingml/2006/main">
              <a:ext uri="{FF2B5EF4-FFF2-40B4-BE49-F238E27FC236}">
                <a16:creationId xmlns:a16="http://schemas.microsoft.com/office/drawing/2014/main" id="{A9759752-53F7-40DA-887B-98FE106519C9}"/>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FICTIONAL TRAINING SCENARIO</a:t>
            </a:r>
          </a:p>
        </p:txBody>
      </p:sp>
      <p:sp>
        <p:nvSpPr>
          <p:cNvPr id="2" name="title-11">
            <a:extLst xmlns:a="http://schemas.openxmlformats.org/drawingml/2006/main">
              <a:ext uri="{FF2B5EF4-FFF2-40B4-BE49-F238E27FC236}">
                <a16:creationId xmlns:a16="http://schemas.microsoft.com/office/drawing/2014/main" id="{5898A8ED-742F-457D-91FD-49223CC25E29}"/>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Exercise: classify the conflict before you correct it</a:t>
            </a:r>
          </a:p>
        </p:txBody>
      </p:sp>
      <p:sp>
        <p:nvSpPr>
          <p:cNvPr id="3" name="title-rule-11">
            <a:extLst xmlns:a="http://schemas.openxmlformats.org/drawingml/2006/main">
              <a:ext uri="{FF2B5EF4-FFF2-40B4-BE49-F238E27FC236}">
                <a16:creationId xmlns:a16="http://schemas.microsoft.com/office/drawing/2014/main" id="{39F0DCE6-C445-480B-A071-AB43F0378F8F}"/>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exercise-facility">
            <a:extLst xmlns:a="http://schemas.openxmlformats.org/drawingml/2006/main">
              <a:ext uri="{FF2B5EF4-FFF2-40B4-BE49-F238E27FC236}">
                <a16:creationId xmlns:a16="http://schemas.microsoft.com/office/drawing/2014/main" id="{28593D60-E619-4968-9216-49C1DDC2E57E}"/>
              </a:ext>
            </a:extLst>
          </p:cNvPr>
          <p:cNvSpPr>
            <a:spLocks xmlns:a="http://schemas.openxmlformats.org/drawingml/2006/main" noGrp="1"/>
          </p:cNvSpPr>
          <p:nvPr/>
        </p:nvSpPr>
        <p:spPr>
          <a:xfrm xmlns:a="http://schemas.openxmlformats.org/drawingml/2006/main">
            <a:off x="400050" y="1619250"/>
            <a:ext cx="6286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i="0">
                <a:solidFill>
                  <a:srgbClr val="10130F"/>
                </a:solidFill>
                <a:latin typeface="Helvetica Neue"/>
                <a:ea typeface="Helvetica Neue"/>
                <a:cs typeface="Helvetica Neue"/>
              </a:defRPr>
            </a:pPr>
            <a:r>
              <a:rPr sz="2325" b="1" i="0">
                <a:solidFill>
                  <a:srgbClr val="10130F"/>
                </a:solidFill>
                <a:latin typeface="Helvetica Neue"/>
                <a:ea typeface="Helvetica Neue"/>
                <a:cs typeface="Helvetica Neue"/>
              </a:rPr>
              <a:t>Lakeview Storage — Facility LV-014</a:t>
            </a:r>
          </a:p>
        </p:txBody>
      </p:sp>
      <p:sp>
        <p:nvSpPr>
          <p:cNvPr id="5" name="exercise-disclosure">
            <a:extLst xmlns:a="http://schemas.openxmlformats.org/drawingml/2006/main">
              <a:ext uri="{FF2B5EF4-FFF2-40B4-BE49-F238E27FC236}">
                <a16:creationId xmlns:a16="http://schemas.microsoft.com/office/drawing/2014/main" id="{D1BB2E07-EBCD-4758-9C50-FE4F6511ECCB}"/>
              </a:ext>
            </a:extLst>
          </p:cNvPr>
          <p:cNvSpPr>
            <a:spLocks xmlns:a="http://schemas.openxmlformats.org/drawingml/2006/main" noGrp="1"/>
          </p:cNvSpPr>
          <p:nvPr/>
        </p:nvSpPr>
        <p:spPr>
          <a:xfrm xmlns:a="http://schemas.openxmlformats.org/drawingml/2006/main">
            <a:off x="6915150" y="1695450"/>
            <a:ext cx="48768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1200" b="1" i="0">
                <a:solidFill>
                  <a:srgbClr val="7354A8"/>
                </a:solidFill>
                <a:latin typeface="Helvetica Neue"/>
                <a:ea typeface="Helvetica Neue"/>
                <a:cs typeface="Helvetica Neue"/>
              </a:defRPr>
            </a:pPr>
            <a:r>
              <a:rPr sz="1200" b="1" i="0">
                <a:solidFill>
                  <a:srgbClr val="7354A8"/>
                </a:solidFill>
                <a:latin typeface="Helvetica Neue"/>
                <a:ea typeface="Helvetica Neue"/>
                <a:cs typeface="Helvetica Neue"/>
              </a:rPr>
              <a:t>No real company, customer, account, credential, or performance data is used.</a:t>
            </a:r>
          </a:p>
        </p:txBody>
      </p:sp>
      <p:graphicFrame>
        <p:nvGraphicFramePr>
          <p:cNvPr id="15" name=""/>
          <p:cNvGraphicFramePr/>
          <p:nvPr/>
        </p:nvGraphicFramePr>
        <p:xfrm>
          <a:off xmlns:a="http://schemas.openxmlformats.org/drawingml/2006/main" x="400050" y="2305050"/>
          <a:ext xmlns:a="http://schemas.openxmlformats.org/drawingml/2006/main" cx="11391900" cy="2381250"/>
        </p:xfrm>
        <a:graphic xmlns:a="http://schemas.openxmlformats.org/drawingml/2006/main">
          <a:graphicData uri="http://schemas.openxmlformats.org/drawingml/2006/table">
            <a:tbl>
              <a:tblPr/>
              <a:tblGrid>
                <a:gridCol w="2190750"/>
                <a:gridCol w="6191250"/>
                <a:gridCol w="3009900"/>
              </a:tblGrid>
              <a:tr h="595313">
                <a:tc>
                  <a:txBody>
                    <a:bodyPr/>
                    <a:lstStyle/>
                    <a:p>
                      <a:r>
                        <a:t>Surface</a:t>
                      </a:r>
                    </a:p>
                  </a:txBody>
                  <a:tcPr marL="91440" marR="91440" marT="45720" marB="45720"/>
                </a:tc>
                <a:tc>
                  <a:txBody>
                    <a:bodyPr/>
                    <a:lstStyle/>
                    <a:p>
                      <a:r>
                        <a:t>Visible record</a:t>
                      </a:r>
                    </a:p>
                  </a:txBody>
                  <a:tcPr marL="91440" marR="91440" marT="45720" marB="45720"/>
                </a:tc>
                <a:tc>
                  <a:txBody>
                    <a:bodyPr/>
                    <a:lstStyle/>
                    <a:p>
                      <a:r>
                        <a:t>Conflict to classify</a:t>
                      </a:r>
                    </a:p>
                  </a:txBody>
                  <a:tcPr marL="91440" marR="91440" marT="45720" marB="45720"/>
                </a:tc>
              </a:tr>
              <a:tr h="595313">
                <a:tc>
                  <a:txBody>
                    <a:bodyPr/>
                    <a:lstStyle/>
                    <a:p>
                      <a:r>
                        <a:t>Approved facility record</a:t>
                      </a:r>
                    </a:p>
                  </a:txBody>
                  <a:tcPr marL="91440" marR="91440" marT="45720" marB="45720"/>
                </a:tc>
                <a:tc>
                  <a:txBody>
                    <a:bodyPr/>
                    <a:lstStyle/>
                    <a:p>
                      <a:r>
                        <a:t>Lakeview Storage · 1200 Harbor Ave · office 9–5 · access 6–10 · Active</a:t>
                      </a:r>
                    </a:p>
                  </a:txBody>
                  <a:tcPr marL="91440" marR="91440" marT="45720" marB="45720"/>
                </a:tc>
                <a:tc>
                  <a:txBody>
                    <a:bodyPr/>
                    <a:lstStyle/>
                    <a:p>
                      <a:r>
                        <a:t>Candidate source</a:t>
                      </a:r>
                    </a:p>
                  </a:txBody>
                  <a:tcPr marL="91440" marR="91440" marT="45720" marB="45720"/>
                </a:tc>
              </a:tr>
              <a:tr h="595313">
                <a:tc>
                  <a:txBody>
                    <a:bodyPr/>
                    <a:lstStyle/>
                    <a:p>
                      <a:r>
                        <a:t>Website</a:t>
                      </a:r>
                    </a:p>
                  </a:txBody>
                  <a:tcPr marL="91440" marR="91440" marT="45720" marB="45720"/>
                </a:tc>
                <a:tc>
                  <a:txBody>
                    <a:bodyPr/>
                    <a:lstStyle/>
                    <a:p>
                      <a:r>
                        <a:t>Lakeview Self Storage · 1200 Harbour Avenue · office 9–6</a:t>
                      </a:r>
                    </a:p>
                  </a:txBody>
                  <a:tcPr marL="91440" marR="91440" marT="45720" marB="45720"/>
                </a:tc>
                <a:tc>
                  <a:txBody>
                    <a:bodyPr/>
                    <a:lstStyle/>
                    <a:p>
                      <a:r>
                        <a:t>Name, address, office hours</a:t>
                      </a:r>
                    </a:p>
                  </a:txBody>
                  <a:tcPr marL="91440" marR="91440" marT="45720" marB="45720"/>
                </a:tc>
              </a:tr>
              <a:tr h="595313">
                <a:tc>
                  <a:txBody>
                    <a:bodyPr/>
                    <a:lstStyle/>
                    <a:p>
                      <a:r>
                        <a:t>Local profile</a:t>
                      </a:r>
                    </a:p>
                  </a:txBody>
                  <a:tcPr marL="91440" marR="91440" marT="45720" marB="45720"/>
                </a:tc>
                <a:tc>
                  <a:txBody>
                    <a:bodyPr/>
                    <a:lstStyle/>
                    <a:p>
                      <a:r>
                        <a:t>Lakeview Storage Center · access 24 hours · Verified · manager role present</a:t>
                      </a:r>
                    </a:p>
                  </a:txBody>
                  <a:tcPr marL="91440" marR="91440" marT="45720" marB="45720"/>
                </a:tc>
                <a:tc>
                  <a:txBody>
                    <a:bodyPr/>
                    <a:lstStyle/>
                    <a:p>
                      <a:r>
                        <a:t>Name, access hours, platform role</a:t>
                      </a:r>
                    </a:p>
                  </a:txBody>
                  <a:tcPr marL="91440" marR="91440" marT="45720" marB="45720"/>
                </a:tc>
              </a:tr>
            </a:tbl>
          </a:graphicData>
        </a:graphic>
      </p:graphicFrame>
      <p:sp>
        <p:nvSpPr>
          <p:cNvPr id="7" name="exercise-prompt">
            <a:extLst xmlns:a="http://schemas.openxmlformats.org/drawingml/2006/main">
              <a:ext uri="{FF2B5EF4-FFF2-40B4-BE49-F238E27FC236}">
                <a16:creationId xmlns:a16="http://schemas.microsoft.com/office/drawing/2014/main" id="{BB554754-8C07-42AF-950B-CDBA771F0F76}"/>
              </a:ext>
            </a:extLst>
          </p:cNvPr>
          <p:cNvSpPr>
            <a:spLocks xmlns:a="http://schemas.openxmlformats.org/drawingml/2006/main" noGrp="1"/>
          </p:cNvSpPr>
          <p:nvPr/>
        </p:nvSpPr>
        <p:spPr>
          <a:xfrm xmlns:a="http://schemas.openxmlformats.org/drawingml/2006/main">
            <a:off x="400050" y="5048250"/>
            <a:ext cx="113919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i="0">
                <a:solidFill>
                  <a:srgbClr val="10130F"/>
                </a:solidFill>
                <a:latin typeface="Helvetica Neue"/>
                <a:ea typeface="Helvetica Neue"/>
                <a:cs typeface="Helvetica Neue"/>
              </a:defRPr>
            </a:pPr>
            <a:r>
              <a:rPr sz="1875" b="1" i="0">
                <a:solidFill>
                  <a:srgbClr val="10130F"/>
                </a:solidFill>
                <a:latin typeface="Helvetica Neue"/>
                <a:ea typeface="Helvetica Neue"/>
                <a:cs typeface="Helvetica Neue"/>
              </a:rPr>
              <a:t>Choose: exact record · authoritative source · approval owner · permitted correction · required hold · closing evidence</a:t>
            </a:r>
          </a:p>
        </p:txBody>
      </p:sp>
      <p:sp>
        <p:nvSpPr>
          <p:cNvPr id="8" name="footer-copy-11">
            <a:extLst xmlns:a="http://schemas.openxmlformats.org/drawingml/2006/main">
              <a:ext uri="{FF2B5EF4-FFF2-40B4-BE49-F238E27FC236}">
                <a16:creationId xmlns:a16="http://schemas.microsoft.com/office/drawing/2014/main" id="{75D08C02-05B4-4A80-B91E-FE377A894275}"/>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Fictional exercise • discuss in pairs or small groups</a:t>
            </a:r>
          </a:p>
        </p:txBody>
      </p:sp>
      <p:sp>
        <p:nvSpPr>
          <p:cNvPr id="9" name="footer-number-11">
            <a:extLst xmlns:a="http://schemas.openxmlformats.org/drawingml/2006/main">
              <a:ext uri="{FF2B5EF4-FFF2-40B4-BE49-F238E27FC236}">
                <a16:creationId xmlns:a16="http://schemas.microsoft.com/office/drawing/2014/main" id="{F7E98F79-A7BB-4D90-8AA7-41D4DC184316}"/>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11</a:t>
            </a:r>
          </a:p>
        </p:txBody>
      </p:sp>
    </p:spTree>
    <p:extLst>
      <p:ext uri="{BB962C8B-B14F-4D97-AF65-F5344CB8AC3E}">
        <p14:creationId xmlns:p14="http://schemas.microsoft.com/office/powerpoint/2010/main" val="1369966433"/>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kicker-12">
            <a:extLst xmlns:a="http://schemas.openxmlformats.org/drawingml/2006/main">
              <a:ext uri="{FF2B5EF4-FFF2-40B4-BE49-F238E27FC236}">
                <a16:creationId xmlns:a16="http://schemas.microsoft.com/office/drawing/2014/main" id="{E5556AFF-3DE9-4F93-867C-FEFDDB5E67C8}"/>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FICTIONAL TRAINING SCENARIO</a:t>
            </a:r>
          </a:p>
        </p:txBody>
      </p:sp>
      <p:sp>
        <p:nvSpPr>
          <p:cNvPr id="2" name="title-12">
            <a:extLst xmlns:a="http://schemas.openxmlformats.org/drawingml/2006/main">
              <a:ext uri="{FF2B5EF4-FFF2-40B4-BE49-F238E27FC236}">
                <a16:creationId xmlns:a16="http://schemas.microsoft.com/office/drawing/2014/main" id="{D8E2799A-BD2D-485F-B043-2BA092DBB4F3}"/>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The right answer includes a hold, not just a change</a:t>
            </a:r>
          </a:p>
        </p:txBody>
      </p:sp>
      <p:sp>
        <p:nvSpPr>
          <p:cNvPr id="3" name="title-rule-12">
            <a:extLst xmlns:a="http://schemas.openxmlformats.org/drawingml/2006/main">
              <a:ext uri="{FF2B5EF4-FFF2-40B4-BE49-F238E27FC236}">
                <a16:creationId xmlns:a16="http://schemas.microsoft.com/office/drawing/2014/main" id="{59F9D6FD-8FDD-43A8-88FB-EC5F60CFDEF2}"/>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decision-label-0">
            <a:extLst xmlns:a="http://schemas.openxmlformats.org/drawingml/2006/main">
              <a:ext uri="{FF2B5EF4-FFF2-40B4-BE49-F238E27FC236}">
                <a16:creationId xmlns:a16="http://schemas.microsoft.com/office/drawing/2014/main" id="{0341DBAB-643F-4FFE-8C47-A9BEB6332923}"/>
              </a:ext>
            </a:extLst>
          </p:cNvPr>
          <p:cNvSpPr>
            <a:spLocks xmlns:a="http://schemas.openxmlformats.org/drawingml/2006/main" noGrp="1"/>
          </p:cNvSpPr>
          <p:nvPr/>
        </p:nvSpPr>
        <p:spPr>
          <a:xfrm xmlns:a="http://schemas.openxmlformats.org/drawingml/2006/main">
            <a:off x="400050" y="1752600"/>
            <a:ext cx="12001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SOURCE</a:t>
            </a:r>
          </a:p>
        </p:txBody>
      </p:sp>
      <p:sp>
        <p:nvSpPr>
          <p:cNvPr id="5" name="decision-body-0">
            <a:extLst xmlns:a="http://schemas.openxmlformats.org/drawingml/2006/main">
              <a:ext uri="{FF2B5EF4-FFF2-40B4-BE49-F238E27FC236}">
                <a16:creationId xmlns:a16="http://schemas.microsoft.com/office/drawing/2014/main" id="{7B77DD5A-3EB5-455C-864D-964577203868}"/>
              </a:ext>
            </a:extLst>
          </p:cNvPr>
          <p:cNvSpPr>
            <a:spLocks xmlns:a="http://schemas.openxmlformats.org/drawingml/2006/main" noGrp="1"/>
          </p:cNvSpPr>
          <p:nvPr/>
        </p:nvSpPr>
        <p:spPr>
          <a:xfrm xmlns:a="http://schemas.openxmlformats.org/drawingml/2006/main">
            <a:off x="1809750" y="1695450"/>
            <a:ext cx="95726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1" i="0">
                <a:solidFill>
                  <a:srgbClr val="10130F"/>
                </a:solidFill>
                <a:latin typeface="Helvetica Neue"/>
                <a:ea typeface="Helvetica Neue"/>
                <a:cs typeface="Helvetica Neue"/>
              </a:defRPr>
            </a:pPr>
            <a:r>
              <a:rPr sz="1875" b="1" i="0">
                <a:solidFill>
                  <a:srgbClr val="10130F"/>
                </a:solidFill>
                <a:latin typeface="Helvetica Neue"/>
                <a:ea typeface="Helvetica Neue"/>
                <a:cs typeface="Helvetica Neue"/>
              </a:rPr>
              <a:t>Use the approved facility record only after the named owner confirms it is current.</a:t>
            </a:r>
          </a:p>
        </p:txBody>
      </p:sp>
      <p:sp>
        <p:nvSpPr>
          <p:cNvPr id="6" name="decision-rule-0">
            <a:extLst xmlns:a="http://schemas.openxmlformats.org/drawingml/2006/main">
              <a:ext uri="{FF2B5EF4-FFF2-40B4-BE49-F238E27FC236}">
                <a16:creationId xmlns:a16="http://schemas.microsoft.com/office/drawing/2014/main" id="{FEC6EC1E-7CAE-421B-984A-E847CD9C0918}"/>
              </a:ext>
            </a:extLst>
          </p:cNvPr>
          <p:cNvSpPr>
            <a:spLocks xmlns:a="http://schemas.openxmlformats.org/drawingml/2006/main" noGrp="1"/>
          </p:cNvSpPr>
          <p:nvPr/>
        </p:nvSpPr>
        <p:spPr>
          <a:xfrm xmlns:a="http://schemas.openxmlformats.org/drawingml/2006/main">
            <a:off x="400050" y="253365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7" name="decision-label-1">
            <a:extLst xmlns:a="http://schemas.openxmlformats.org/drawingml/2006/main">
              <a:ext uri="{FF2B5EF4-FFF2-40B4-BE49-F238E27FC236}">
                <a16:creationId xmlns:a16="http://schemas.microsoft.com/office/drawing/2014/main" id="{09A23E38-364A-4E5D-91FF-15CA360AD9C6}"/>
              </a:ext>
            </a:extLst>
          </p:cNvPr>
          <p:cNvSpPr>
            <a:spLocks xmlns:a="http://schemas.openxmlformats.org/drawingml/2006/main" noGrp="1"/>
          </p:cNvSpPr>
          <p:nvPr/>
        </p:nvSpPr>
        <p:spPr>
          <a:xfrm xmlns:a="http://schemas.openxmlformats.org/drawingml/2006/main">
            <a:off x="400050" y="2800350"/>
            <a:ext cx="12001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CORRECT</a:t>
            </a:r>
          </a:p>
        </p:txBody>
      </p:sp>
      <p:sp>
        <p:nvSpPr>
          <p:cNvPr id="8" name="decision-body-1">
            <a:extLst xmlns:a="http://schemas.openxmlformats.org/drawingml/2006/main">
              <a:ext uri="{FF2B5EF4-FFF2-40B4-BE49-F238E27FC236}">
                <a16:creationId xmlns:a16="http://schemas.microsoft.com/office/drawing/2014/main" id="{D222FF3E-3383-4A23-ABF4-716A1675514B}"/>
              </a:ext>
            </a:extLst>
          </p:cNvPr>
          <p:cNvSpPr>
            <a:spLocks xmlns:a="http://schemas.openxmlformats.org/drawingml/2006/main" noGrp="1"/>
          </p:cNvSpPr>
          <p:nvPr/>
        </p:nvSpPr>
        <p:spPr>
          <a:xfrm xmlns:a="http://schemas.openxmlformats.org/drawingml/2006/main">
            <a:off x="1809750" y="2743200"/>
            <a:ext cx="95726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1" i="0">
                <a:solidFill>
                  <a:srgbClr val="10130F"/>
                </a:solidFill>
                <a:latin typeface="Helvetica Neue"/>
                <a:ea typeface="Helvetica Neue"/>
                <a:cs typeface="Helvetica Neue"/>
              </a:defRPr>
            </a:pPr>
            <a:r>
              <a:rPr sz="1875" b="1" i="0">
                <a:solidFill>
                  <a:srgbClr val="10130F"/>
                </a:solidFill>
                <a:latin typeface="Helvetica Neue"/>
                <a:ea typeface="Helvetica Neue"/>
                <a:cs typeface="Helvetica Neue"/>
              </a:rPr>
              <a:t>Route the website name, address spelling, office hours, and local-profile name and access hours to their field owners.</a:t>
            </a:r>
          </a:p>
        </p:txBody>
      </p:sp>
      <p:sp>
        <p:nvSpPr>
          <p:cNvPr id="9" name="decision-rule-1">
            <a:extLst xmlns:a="http://schemas.openxmlformats.org/drawingml/2006/main">
              <a:ext uri="{FF2B5EF4-FFF2-40B4-BE49-F238E27FC236}">
                <a16:creationId xmlns:a16="http://schemas.microsoft.com/office/drawing/2014/main" id="{B5DEA656-F77E-4699-84EE-32AA5F0C99A3}"/>
              </a:ext>
            </a:extLst>
          </p:cNvPr>
          <p:cNvSpPr>
            <a:spLocks xmlns:a="http://schemas.openxmlformats.org/drawingml/2006/main" noGrp="1"/>
          </p:cNvSpPr>
          <p:nvPr/>
        </p:nvSpPr>
        <p:spPr>
          <a:xfrm xmlns:a="http://schemas.openxmlformats.org/drawingml/2006/main">
            <a:off x="400050" y="358140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0" name="decision-label-2">
            <a:extLst xmlns:a="http://schemas.openxmlformats.org/drawingml/2006/main">
              <a:ext uri="{FF2B5EF4-FFF2-40B4-BE49-F238E27FC236}">
                <a16:creationId xmlns:a16="http://schemas.microsoft.com/office/drawing/2014/main" id="{DDE8E5AF-C69B-43AB-AFD1-56F736DECDEB}"/>
              </a:ext>
            </a:extLst>
          </p:cNvPr>
          <p:cNvSpPr>
            <a:spLocks xmlns:a="http://schemas.openxmlformats.org/drawingml/2006/main" noGrp="1"/>
          </p:cNvSpPr>
          <p:nvPr/>
        </p:nvSpPr>
        <p:spPr>
          <a:xfrm xmlns:a="http://schemas.openxmlformats.org/drawingml/2006/main">
            <a:off x="400050" y="3848100"/>
            <a:ext cx="12001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7354A8"/>
                </a:solidFill>
                <a:latin typeface="Helvetica Neue"/>
                <a:ea typeface="Helvetica Neue"/>
                <a:cs typeface="Helvetica Neue"/>
              </a:defRPr>
            </a:pPr>
            <a:r>
              <a:rPr sz="1275" b="1" i="0">
                <a:solidFill>
                  <a:srgbClr val="7354A8"/>
                </a:solidFill>
                <a:latin typeface="Helvetica Neue"/>
                <a:ea typeface="Helvetica Neue"/>
                <a:cs typeface="Helvetica Neue"/>
              </a:rPr>
              <a:t>HOLD</a:t>
            </a:r>
          </a:p>
        </p:txBody>
      </p:sp>
      <p:sp>
        <p:nvSpPr>
          <p:cNvPr id="11" name="decision-body-2">
            <a:extLst xmlns:a="http://schemas.openxmlformats.org/drawingml/2006/main">
              <a:ext uri="{FF2B5EF4-FFF2-40B4-BE49-F238E27FC236}">
                <a16:creationId xmlns:a16="http://schemas.microsoft.com/office/drawing/2014/main" id="{AA0B03B8-4F17-42A3-AE90-2713F4082881}"/>
              </a:ext>
            </a:extLst>
          </p:cNvPr>
          <p:cNvSpPr>
            <a:spLocks xmlns:a="http://schemas.openxmlformats.org/drawingml/2006/main" noGrp="1"/>
          </p:cNvSpPr>
          <p:nvPr/>
        </p:nvSpPr>
        <p:spPr>
          <a:xfrm xmlns:a="http://schemas.openxmlformats.org/drawingml/2006/main">
            <a:off x="1809750" y="3790950"/>
            <a:ext cx="95726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1" i="0">
                <a:solidFill>
                  <a:srgbClr val="10130F"/>
                </a:solidFill>
                <a:latin typeface="Helvetica Neue"/>
                <a:ea typeface="Helvetica Neue"/>
                <a:cs typeface="Helvetica Neue"/>
              </a:defRPr>
            </a:pPr>
            <a:r>
              <a:rPr sz="1875" b="1" i="0">
                <a:solidFill>
                  <a:srgbClr val="10130F"/>
                </a:solidFill>
                <a:latin typeface="Helvetica Neue"/>
                <a:ea typeface="Helvetica Neue"/>
                <a:cs typeface="Helvetica Neue"/>
              </a:rPr>
              <a:t>Do not convert the manager role or Verified state into an owner or operator claim.</a:t>
            </a:r>
          </a:p>
        </p:txBody>
      </p:sp>
      <p:sp>
        <p:nvSpPr>
          <p:cNvPr id="12" name="decision-rule-2">
            <a:extLst xmlns:a="http://schemas.openxmlformats.org/drawingml/2006/main">
              <a:ext uri="{FF2B5EF4-FFF2-40B4-BE49-F238E27FC236}">
                <a16:creationId xmlns:a16="http://schemas.microsoft.com/office/drawing/2014/main" id="{38BD5C8C-CB87-42E2-887D-7951614C1E8D}"/>
              </a:ext>
            </a:extLst>
          </p:cNvPr>
          <p:cNvSpPr>
            <a:spLocks xmlns:a="http://schemas.openxmlformats.org/drawingml/2006/main" noGrp="1"/>
          </p:cNvSpPr>
          <p:nvPr/>
        </p:nvSpPr>
        <p:spPr>
          <a:xfrm xmlns:a="http://schemas.openxmlformats.org/drawingml/2006/main">
            <a:off x="400050" y="462915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3" name="decision-label-3">
            <a:extLst xmlns:a="http://schemas.openxmlformats.org/drawingml/2006/main">
              <a:ext uri="{FF2B5EF4-FFF2-40B4-BE49-F238E27FC236}">
                <a16:creationId xmlns:a16="http://schemas.microsoft.com/office/drawing/2014/main" id="{7B096392-B846-43EC-A26F-6A027F3705A6}"/>
              </a:ext>
            </a:extLst>
          </p:cNvPr>
          <p:cNvSpPr>
            <a:spLocks xmlns:a="http://schemas.openxmlformats.org/drawingml/2006/main" noGrp="1"/>
          </p:cNvSpPr>
          <p:nvPr/>
        </p:nvSpPr>
        <p:spPr>
          <a:xfrm xmlns:a="http://schemas.openxmlformats.org/drawingml/2006/main">
            <a:off x="400050" y="4895850"/>
            <a:ext cx="12001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CLOSE</a:t>
            </a:r>
          </a:p>
        </p:txBody>
      </p:sp>
      <p:sp>
        <p:nvSpPr>
          <p:cNvPr id="14" name="decision-body-3">
            <a:extLst xmlns:a="http://schemas.openxmlformats.org/drawingml/2006/main">
              <a:ext uri="{FF2B5EF4-FFF2-40B4-BE49-F238E27FC236}">
                <a16:creationId xmlns:a16="http://schemas.microsoft.com/office/drawing/2014/main" id="{82654E64-0A75-4E78-9249-324D099C1271}"/>
              </a:ext>
            </a:extLst>
          </p:cNvPr>
          <p:cNvSpPr>
            <a:spLocks xmlns:a="http://schemas.openxmlformats.org/drawingml/2006/main" noGrp="1"/>
          </p:cNvSpPr>
          <p:nvPr/>
        </p:nvSpPr>
        <p:spPr>
          <a:xfrm xmlns:a="http://schemas.openxmlformats.org/drawingml/2006/main">
            <a:off x="1809750" y="4838700"/>
            <a:ext cx="95726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75" b="1" i="0">
                <a:solidFill>
                  <a:srgbClr val="10130F"/>
                </a:solidFill>
                <a:latin typeface="Helvetica Neue"/>
                <a:ea typeface="Helvetica Neue"/>
                <a:cs typeface="Helvetica Neue"/>
              </a:defRPr>
            </a:pPr>
            <a:r>
              <a:rPr sz="1875" b="1" i="0">
                <a:solidFill>
                  <a:srgbClr val="10130F"/>
                </a:solidFill>
                <a:latin typeface="Helvetica Neue"/>
                <a:ea typeface="Helvetica Neue"/>
                <a:cs typeface="Helvetica Neue"/>
              </a:rPr>
              <a:t>Record the final URLs, visible values, ticket or submission ID, reviewer, verification date, and limitation.</a:t>
            </a:r>
          </a:p>
        </p:txBody>
      </p:sp>
      <p:sp>
        <p:nvSpPr>
          <p:cNvPr id="15" name="decision-rule-3">
            <a:extLst xmlns:a="http://schemas.openxmlformats.org/drawingml/2006/main">
              <a:ext uri="{FF2B5EF4-FFF2-40B4-BE49-F238E27FC236}">
                <a16:creationId xmlns:a16="http://schemas.microsoft.com/office/drawing/2014/main" id="{478EBE12-CF49-4243-8EE2-6315047722DE}"/>
              </a:ext>
            </a:extLst>
          </p:cNvPr>
          <p:cNvSpPr>
            <a:spLocks xmlns:a="http://schemas.openxmlformats.org/drawingml/2006/main" noGrp="1"/>
          </p:cNvSpPr>
          <p:nvPr/>
        </p:nvSpPr>
        <p:spPr>
          <a:xfrm xmlns:a="http://schemas.openxmlformats.org/drawingml/2006/main">
            <a:off x="400050" y="567690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6" name="footer-copy-12">
            <a:extLst xmlns:a="http://schemas.openxmlformats.org/drawingml/2006/main">
              <a:ext uri="{FF2B5EF4-FFF2-40B4-BE49-F238E27FC236}">
                <a16:creationId xmlns:a16="http://schemas.microsoft.com/office/drawing/2014/main" id="{99B99A96-8FBC-418E-A854-206CF82B7443}"/>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Fictional exercise • answer key preserves the evidence boundary</a:t>
            </a:r>
          </a:p>
        </p:txBody>
      </p:sp>
      <p:sp>
        <p:nvSpPr>
          <p:cNvPr id="17" name="footer-number-12">
            <a:extLst xmlns:a="http://schemas.openxmlformats.org/drawingml/2006/main">
              <a:ext uri="{FF2B5EF4-FFF2-40B4-BE49-F238E27FC236}">
                <a16:creationId xmlns:a16="http://schemas.microsoft.com/office/drawing/2014/main" id="{AAC9B097-6B95-4392-A533-2911C0FEBDF5}"/>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12</a:t>
            </a:r>
          </a:p>
        </p:txBody>
      </p:sp>
    </p:spTree>
    <p:extLst>
      <p:ext uri="{BB962C8B-B14F-4D97-AF65-F5344CB8AC3E}">
        <p14:creationId xmlns:p14="http://schemas.microsoft.com/office/powerpoint/2010/main" val="378215550"/>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8" name="kicker-13">
            <a:extLst xmlns:a="http://schemas.openxmlformats.org/drawingml/2006/main">
              <a:ext uri="{FF2B5EF4-FFF2-40B4-BE49-F238E27FC236}">
                <a16:creationId xmlns:a16="http://schemas.microsoft.com/office/drawing/2014/main" id="{50A69CE5-72BF-4A04-8760-CD095BA3A83E}"/>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13">
            <a:extLst xmlns:a="http://schemas.openxmlformats.org/drawingml/2006/main">
              <a:ext uri="{FF2B5EF4-FFF2-40B4-BE49-F238E27FC236}">
                <a16:creationId xmlns:a16="http://schemas.microsoft.com/office/drawing/2014/main" id="{157A6D78-F5C8-47F6-863B-8A17BD120ABE}"/>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Completion requires a visible result</a:t>
            </a:r>
          </a:p>
        </p:txBody>
      </p:sp>
      <p:sp>
        <p:nvSpPr>
          <p:cNvPr id="3" name="title-rule-13">
            <a:extLst xmlns:a="http://schemas.openxmlformats.org/drawingml/2006/main">
              <a:ext uri="{FF2B5EF4-FFF2-40B4-BE49-F238E27FC236}">
                <a16:creationId xmlns:a16="http://schemas.microsoft.com/office/drawing/2014/main" id="{23828984-4E1B-4CF5-9B59-62D0B858BE12}"/>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completion-rule">
            <a:extLst xmlns:a="http://schemas.openxmlformats.org/drawingml/2006/main">
              <a:ext uri="{FF2B5EF4-FFF2-40B4-BE49-F238E27FC236}">
                <a16:creationId xmlns:a16="http://schemas.microsoft.com/office/drawing/2014/main" id="{E3B81AC7-5D0A-42B7-B1AB-0DAC7DF95F57}"/>
              </a:ext>
            </a:extLst>
          </p:cNvPr>
          <p:cNvSpPr>
            <a:spLocks xmlns:a="http://schemas.openxmlformats.org/drawingml/2006/main" noGrp="1"/>
          </p:cNvSpPr>
          <p:nvPr/>
        </p:nvSpPr>
        <p:spPr>
          <a:xfrm xmlns:a="http://schemas.openxmlformats.org/drawingml/2006/main">
            <a:off x="400050" y="1657350"/>
            <a:ext cx="113919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400" b="1" i="0">
                <a:solidFill>
                  <a:srgbClr val="315F31"/>
                </a:solidFill>
                <a:latin typeface="Helvetica Neue"/>
                <a:ea typeface="Helvetica Neue"/>
                <a:cs typeface="Helvetica Neue"/>
              </a:defRPr>
            </a:pPr>
            <a:r>
              <a:rPr sz="2400" b="1" i="0">
                <a:solidFill>
                  <a:srgbClr val="315F31"/>
                </a:solidFill>
                <a:latin typeface="Helvetica Neue"/>
                <a:ea typeface="Helvetica Neue"/>
                <a:cs typeface="Helvetica Neue"/>
              </a:rPr>
              <a:t>A sent request is activity. A visible, dated, evidence-backed result is completion.</a:t>
            </a:r>
          </a:p>
        </p:txBody>
      </p:sp>
      <p:sp>
        <p:nvSpPr>
          <p:cNvPr id="5" name="check-dot-0">
            <a:extLst xmlns:a="http://schemas.openxmlformats.org/drawingml/2006/main">
              <a:ext uri="{FF2B5EF4-FFF2-40B4-BE49-F238E27FC236}">
                <a16:creationId xmlns:a16="http://schemas.microsoft.com/office/drawing/2014/main" id="{398E28F7-539A-4672-B439-2C20EA8099D2}"/>
              </a:ext>
            </a:extLst>
          </p:cNvPr>
          <p:cNvSpPr>
            <a:spLocks xmlns:a="http://schemas.openxmlformats.org/drawingml/2006/main" noGrp="1"/>
          </p:cNvSpPr>
          <p:nvPr/>
        </p:nvSpPr>
        <p:spPr>
          <a:xfrm xmlns:a="http://schemas.openxmlformats.org/drawingml/2006/main">
            <a:off x="400050" y="274320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6" name="checkmark-0">
            <a:extLst xmlns:a="http://schemas.openxmlformats.org/drawingml/2006/main">
              <a:ext uri="{FF2B5EF4-FFF2-40B4-BE49-F238E27FC236}">
                <a16:creationId xmlns:a16="http://schemas.microsoft.com/office/drawing/2014/main" id="{ADABBB03-BB06-4236-9ED8-577E6691CFD6}"/>
              </a:ext>
            </a:extLst>
          </p:cNvPr>
          <p:cNvSpPr>
            <a:spLocks xmlns:a="http://schemas.openxmlformats.org/drawingml/2006/main" noGrp="1"/>
          </p:cNvSpPr>
          <p:nvPr/>
        </p:nvSpPr>
        <p:spPr>
          <a:xfrm xmlns:a="http://schemas.openxmlformats.org/drawingml/2006/main">
            <a:off x="409575" y="271462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7" name="check-copy-0">
            <a:extLst xmlns:a="http://schemas.openxmlformats.org/drawingml/2006/main">
              <a:ext uri="{FF2B5EF4-FFF2-40B4-BE49-F238E27FC236}">
                <a16:creationId xmlns:a16="http://schemas.microsoft.com/office/drawing/2014/main" id="{6EEC1CC9-BAA3-40BE-B621-DCB06D7529C8}"/>
              </a:ext>
            </a:extLst>
          </p:cNvPr>
          <p:cNvSpPr>
            <a:spLocks xmlns:a="http://schemas.openxmlformats.org/drawingml/2006/main" noGrp="1"/>
          </p:cNvSpPr>
          <p:nvPr/>
        </p:nvSpPr>
        <p:spPr>
          <a:xfrm xmlns:a="http://schemas.openxmlformats.org/drawingml/2006/main">
            <a:off x="762000" y="270510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Stable facility ID and exact record in scope</a:t>
            </a:r>
          </a:p>
        </p:txBody>
      </p:sp>
      <p:sp>
        <p:nvSpPr>
          <p:cNvPr id="8" name="check-dot-1">
            <a:extLst xmlns:a="http://schemas.openxmlformats.org/drawingml/2006/main">
              <a:ext uri="{FF2B5EF4-FFF2-40B4-BE49-F238E27FC236}">
                <a16:creationId xmlns:a16="http://schemas.microsoft.com/office/drawing/2014/main" id="{5AA156CB-A30F-45E2-BF42-1A4317A9580E}"/>
              </a:ext>
            </a:extLst>
          </p:cNvPr>
          <p:cNvSpPr>
            <a:spLocks xmlns:a="http://schemas.openxmlformats.org/drawingml/2006/main" noGrp="1"/>
          </p:cNvSpPr>
          <p:nvPr/>
        </p:nvSpPr>
        <p:spPr>
          <a:xfrm xmlns:a="http://schemas.openxmlformats.org/drawingml/2006/main">
            <a:off x="400050" y="348615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9" name="checkmark-1">
            <a:extLst xmlns:a="http://schemas.openxmlformats.org/drawingml/2006/main">
              <a:ext uri="{FF2B5EF4-FFF2-40B4-BE49-F238E27FC236}">
                <a16:creationId xmlns:a16="http://schemas.microsoft.com/office/drawing/2014/main" id="{7B2F648E-89C2-4DF9-8286-6FAC01B1C4CE}"/>
              </a:ext>
            </a:extLst>
          </p:cNvPr>
          <p:cNvSpPr>
            <a:spLocks xmlns:a="http://schemas.openxmlformats.org/drawingml/2006/main" noGrp="1"/>
          </p:cNvSpPr>
          <p:nvPr/>
        </p:nvSpPr>
        <p:spPr>
          <a:xfrm xmlns:a="http://schemas.openxmlformats.org/drawingml/2006/main">
            <a:off x="409575" y="345757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10" name="check-copy-1">
            <a:extLst xmlns:a="http://schemas.openxmlformats.org/drawingml/2006/main">
              <a:ext uri="{FF2B5EF4-FFF2-40B4-BE49-F238E27FC236}">
                <a16:creationId xmlns:a16="http://schemas.microsoft.com/office/drawing/2014/main" id="{6776277E-2BDD-46B7-B74A-C7C840892489}"/>
              </a:ext>
            </a:extLst>
          </p:cNvPr>
          <p:cNvSpPr>
            <a:spLocks xmlns:a="http://schemas.openxmlformats.org/drawingml/2006/main" noGrp="1"/>
          </p:cNvSpPr>
          <p:nvPr/>
        </p:nvSpPr>
        <p:spPr>
          <a:xfrm xmlns:a="http://schemas.openxmlformats.org/drawingml/2006/main">
            <a:off x="762000" y="344805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Name, address, phone, hours, state, and URL have named sources</a:t>
            </a:r>
          </a:p>
        </p:txBody>
      </p:sp>
      <p:sp>
        <p:nvSpPr>
          <p:cNvPr id="11" name="check-dot-2">
            <a:extLst xmlns:a="http://schemas.openxmlformats.org/drawingml/2006/main">
              <a:ext uri="{FF2B5EF4-FFF2-40B4-BE49-F238E27FC236}">
                <a16:creationId xmlns:a16="http://schemas.microsoft.com/office/drawing/2014/main" id="{9A036303-E12B-40F3-9B35-1EB9D4CC47B6}"/>
              </a:ext>
            </a:extLst>
          </p:cNvPr>
          <p:cNvSpPr>
            <a:spLocks xmlns:a="http://schemas.openxmlformats.org/drawingml/2006/main" noGrp="1"/>
          </p:cNvSpPr>
          <p:nvPr/>
        </p:nvSpPr>
        <p:spPr>
          <a:xfrm xmlns:a="http://schemas.openxmlformats.org/drawingml/2006/main">
            <a:off x="400050" y="422910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12" name="checkmark-2">
            <a:extLst xmlns:a="http://schemas.openxmlformats.org/drawingml/2006/main">
              <a:ext uri="{FF2B5EF4-FFF2-40B4-BE49-F238E27FC236}">
                <a16:creationId xmlns:a16="http://schemas.microsoft.com/office/drawing/2014/main" id="{7657B604-B719-4A59-9EFA-4A6A442EAA73}"/>
              </a:ext>
            </a:extLst>
          </p:cNvPr>
          <p:cNvSpPr>
            <a:spLocks xmlns:a="http://schemas.openxmlformats.org/drawingml/2006/main" noGrp="1"/>
          </p:cNvSpPr>
          <p:nvPr/>
        </p:nvSpPr>
        <p:spPr>
          <a:xfrm xmlns:a="http://schemas.openxmlformats.org/drawingml/2006/main">
            <a:off x="409575" y="420052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13" name="check-copy-2">
            <a:extLst xmlns:a="http://schemas.openxmlformats.org/drawingml/2006/main">
              <a:ext uri="{FF2B5EF4-FFF2-40B4-BE49-F238E27FC236}">
                <a16:creationId xmlns:a16="http://schemas.microsoft.com/office/drawing/2014/main" id="{44CC74F5-91B5-47F0-A24E-97F76D985255}"/>
              </a:ext>
            </a:extLst>
          </p:cNvPr>
          <p:cNvSpPr>
            <a:spLocks xmlns:a="http://schemas.openxmlformats.org/drawingml/2006/main" noGrp="1"/>
          </p:cNvSpPr>
          <p:nvPr/>
        </p:nvSpPr>
        <p:spPr>
          <a:xfrm xmlns:a="http://schemas.openxmlformats.org/drawingml/2006/main">
            <a:off x="762000" y="419100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Lifecycle states remain distinct</a:t>
            </a:r>
          </a:p>
        </p:txBody>
      </p:sp>
      <p:sp>
        <p:nvSpPr>
          <p:cNvPr id="14" name="check-dot-3">
            <a:extLst xmlns:a="http://schemas.openxmlformats.org/drawingml/2006/main">
              <a:ext uri="{FF2B5EF4-FFF2-40B4-BE49-F238E27FC236}">
                <a16:creationId xmlns:a16="http://schemas.microsoft.com/office/drawing/2014/main" id="{63CA7827-C23F-41F7-9B0B-BBCED11ED3D3}"/>
              </a:ext>
            </a:extLst>
          </p:cNvPr>
          <p:cNvSpPr>
            <a:spLocks xmlns:a="http://schemas.openxmlformats.org/drawingml/2006/main" noGrp="1"/>
          </p:cNvSpPr>
          <p:nvPr/>
        </p:nvSpPr>
        <p:spPr>
          <a:xfrm xmlns:a="http://schemas.openxmlformats.org/drawingml/2006/main">
            <a:off x="400050" y="497205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15" name="checkmark-3">
            <a:extLst xmlns:a="http://schemas.openxmlformats.org/drawingml/2006/main">
              <a:ext uri="{FF2B5EF4-FFF2-40B4-BE49-F238E27FC236}">
                <a16:creationId xmlns:a16="http://schemas.microsoft.com/office/drawing/2014/main" id="{F62B570A-6A91-4FDD-8F5B-AE2E1126D0D1}"/>
              </a:ext>
            </a:extLst>
          </p:cNvPr>
          <p:cNvSpPr>
            <a:spLocks xmlns:a="http://schemas.openxmlformats.org/drawingml/2006/main" noGrp="1"/>
          </p:cNvSpPr>
          <p:nvPr/>
        </p:nvSpPr>
        <p:spPr>
          <a:xfrm xmlns:a="http://schemas.openxmlformats.org/drawingml/2006/main">
            <a:off x="409575" y="494347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16" name="check-copy-3">
            <a:extLst xmlns:a="http://schemas.openxmlformats.org/drawingml/2006/main">
              <a:ext uri="{FF2B5EF4-FFF2-40B4-BE49-F238E27FC236}">
                <a16:creationId xmlns:a16="http://schemas.microsoft.com/office/drawing/2014/main" id="{2BCAF2C5-F572-4F05-9492-A46F133DC8A0}"/>
              </a:ext>
            </a:extLst>
          </p:cNvPr>
          <p:cNvSpPr>
            <a:spLocks xmlns:a="http://schemas.openxmlformats.org/drawingml/2006/main" noGrp="1"/>
          </p:cNvSpPr>
          <p:nvPr/>
        </p:nvSpPr>
        <p:spPr>
          <a:xfrm xmlns:a="http://schemas.openxmlformats.org/drawingml/2006/main">
            <a:off x="762000" y="493395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Platform status and access roles stay separate from public fields</a:t>
            </a:r>
          </a:p>
        </p:txBody>
      </p:sp>
      <p:sp>
        <p:nvSpPr>
          <p:cNvPr id="17" name="check-dot-4">
            <a:extLst xmlns:a="http://schemas.openxmlformats.org/drawingml/2006/main">
              <a:ext uri="{FF2B5EF4-FFF2-40B4-BE49-F238E27FC236}">
                <a16:creationId xmlns:a16="http://schemas.microsoft.com/office/drawing/2014/main" id="{160ED198-3D04-4B9C-8E83-37E1B74DFCB6}"/>
              </a:ext>
            </a:extLst>
          </p:cNvPr>
          <p:cNvSpPr>
            <a:spLocks xmlns:a="http://schemas.openxmlformats.org/drawingml/2006/main" noGrp="1"/>
          </p:cNvSpPr>
          <p:nvPr/>
        </p:nvSpPr>
        <p:spPr>
          <a:xfrm xmlns:a="http://schemas.openxmlformats.org/drawingml/2006/main">
            <a:off x="6343650" y="274320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18" name="checkmark-4">
            <a:extLst xmlns:a="http://schemas.openxmlformats.org/drawingml/2006/main">
              <a:ext uri="{FF2B5EF4-FFF2-40B4-BE49-F238E27FC236}">
                <a16:creationId xmlns:a16="http://schemas.microsoft.com/office/drawing/2014/main" id="{DF3D212D-7BAD-47A2-8F88-ACA7E4ED7B5A}"/>
              </a:ext>
            </a:extLst>
          </p:cNvPr>
          <p:cNvSpPr>
            <a:spLocks xmlns:a="http://schemas.openxmlformats.org/drawingml/2006/main" noGrp="1"/>
          </p:cNvSpPr>
          <p:nvPr/>
        </p:nvSpPr>
        <p:spPr>
          <a:xfrm xmlns:a="http://schemas.openxmlformats.org/drawingml/2006/main">
            <a:off x="6353175" y="271462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19" name="check-copy-4">
            <a:extLst xmlns:a="http://schemas.openxmlformats.org/drawingml/2006/main">
              <a:ext uri="{FF2B5EF4-FFF2-40B4-BE49-F238E27FC236}">
                <a16:creationId xmlns:a16="http://schemas.microsoft.com/office/drawing/2014/main" id="{2480BFBF-94FE-4303-8E63-728D027BEE81}"/>
              </a:ext>
            </a:extLst>
          </p:cNvPr>
          <p:cNvSpPr>
            <a:spLocks xmlns:a="http://schemas.openxmlformats.org/drawingml/2006/main" noGrp="1"/>
          </p:cNvSpPr>
          <p:nvPr/>
        </p:nvSpPr>
        <p:spPr>
          <a:xfrm xmlns:a="http://schemas.openxmlformats.org/drawingml/2006/main">
            <a:off x="6705600" y="270510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Any owner or operator statement has a governing record</a:t>
            </a:r>
          </a:p>
        </p:txBody>
      </p:sp>
      <p:sp>
        <p:nvSpPr>
          <p:cNvPr id="20" name="check-dot-5">
            <a:extLst xmlns:a="http://schemas.openxmlformats.org/drawingml/2006/main">
              <a:ext uri="{FF2B5EF4-FFF2-40B4-BE49-F238E27FC236}">
                <a16:creationId xmlns:a16="http://schemas.microsoft.com/office/drawing/2014/main" id="{6C97FBD9-D785-4853-9993-C3D3AEC262E9}"/>
              </a:ext>
            </a:extLst>
          </p:cNvPr>
          <p:cNvSpPr>
            <a:spLocks xmlns:a="http://schemas.openxmlformats.org/drawingml/2006/main" noGrp="1"/>
          </p:cNvSpPr>
          <p:nvPr/>
        </p:nvSpPr>
        <p:spPr>
          <a:xfrm xmlns:a="http://schemas.openxmlformats.org/drawingml/2006/main">
            <a:off x="6343650" y="348615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21" name="checkmark-5">
            <a:extLst xmlns:a="http://schemas.openxmlformats.org/drawingml/2006/main">
              <a:ext uri="{FF2B5EF4-FFF2-40B4-BE49-F238E27FC236}">
                <a16:creationId xmlns:a16="http://schemas.microsoft.com/office/drawing/2014/main" id="{2AEB97C6-2BB0-447B-9DB0-9BC3DF50B47C}"/>
              </a:ext>
            </a:extLst>
          </p:cNvPr>
          <p:cNvSpPr>
            <a:spLocks xmlns:a="http://schemas.openxmlformats.org/drawingml/2006/main" noGrp="1"/>
          </p:cNvSpPr>
          <p:nvPr/>
        </p:nvSpPr>
        <p:spPr>
          <a:xfrm xmlns:a="http://schemas.openxmlformats.org/drawingml/2006/main">
            <a:off x="6353175" y="345757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22" name="check-copy-5">
            <a:extLst xmlns:a="http://schemas.openxmlformats.org/drawingml/2006/main">
              <a:ext uri="{FF2B5EF4-FFF2-40B4-BE49-F238E27FC236}">
                <a16:creationId xmlns:a16="http://schemas.microsoft.com/office/drawing/2014/main" id="{B9CD6A44-0405-476C-B6DF-FF71BD065ACC}"/>
              </a:ext>
            </a:extLst>
          </p:cNvPr>
          <p:cNvSpPr>
            <a:spLocks xmlns:a="http://schemas.openxmlformats.org/drawingml/2006/main" noGrp="1"/>
          </p:cNvSpPr>
          <p:nvPr/>
        </p:nvSpPr>
        <p:spPr>
          <a:xfrm xmlns:a="http://schemas.openxmlformats.org/drawingml/2006/main">
            <a:off x="6705600" y="344805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Approved value is visibly rechecked after implementation</a:t>
            </a:r>
          </a:p>
        </p:txBody>
      </p:sp>
      <p:sp>
        <p:nvSpPr>
          <p:cNvPr id="23" name="check-dot-6">
            <a:extLst xmlns:a="http://schemas.openxmlformats.org/drawingml/2006/main">
              <a:ext uri="{FF2B5EF4-FFF2-40B4-BE49-F238E27FC236}">
                <a16:creationId xmlns:a16="http://schemas.microsoft.com/office/drawing/2014/main" id="{968E8A67-523B-4A7C-BEBB-B3BEFB26B41F}"/>
              </a:ext>
            </a:extLst>
          </p:cNvPr>
          <p:cNvSpPr>
            <a:spLocks xmlns:a="http://schemas.openxmlformats.org/drawingml/2006/main" noGrp="1"/>
          </p:cNvSpPr>
          <p:nvPr/>
        </p:nvSpPr>
        <p:spPr>
          <a:xfrm xmlns:a="http://schemas.openxmlformats.org/drawingml/2006/main">
            <a:off x="6343650" y="4229100"/>
            <a:ext cx="209550" cy="209550"/>
          </a:xfrm>
          <a:prstGeom xmlns:a="http://schemas.openxmlformats.org/drawingml/2006/main" prst="ellipse">
            <a:avLst/>
          </a:prstGeom>
          <a:solidFill xmlns:a="http://schemas.openxmlformats.org/drawingml/2006/main">
            <a:srgbClr val="69BC48"/>
          </a:solidFill>
          <a:ln xmlns:a="http://schemas.openxmlformats.org/drawingml/2006/main" w="9525">
            <a:solidFill>
              <a:srgbClr val="315F31"/>
            </a:solidFill>
            <a:prstDash val="solid"/>
          </a:ln>
        </p:spPr>
      </p:sp>
      <p:sp>
        <p:nvSpPr>
          <p:cNvPr id="24" name="checkmark-6">
            <a:extLst xmlns:a="http://schemas.openxmlformats.org/drawingml/2006/main">
              <a:ext uri="{FF2B5EF4-FFF2-40B4-BE49-F238E27FC236}">
                <a16:creationId xmlns:a16="http://schemas.microsoft.com/office/drawing/2014/main" id="{A534F2F4-6845-4765-8D11-75B9C56711BD}"/>
              </a:ext>
            </a:extLst>
          </p:cNvPr>
          <p:cNvSpPr>
            <a:spLocks xmlns:a="http://schemas.openxmlformats.org/drawingml/2006/main" noGrp="1"/>
          </p:cNvSpPr>
          <p:nvPr/>
        </p:nvSpPr>
        <p:spPr>
          <a:xfrm xmlns:a="http://schemas.openxmlformats.org/drawingml/2006/main">
            <a:off x="6353175" y="4200525"/>
            <a:ext cx="19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125" b="1" i="0">
                <a:solidFill>
                  <a:srgbClr val="10130F"/>
                </a:solidFill>
                <a:latin typeface="Helvetica Neue"/>
                <a:ea typeface="Helvetica Neue"/>
                <a:cs typeface="Helvetica Neue"/>
              </a:defRPr>
            </a:pPr>
            <a:r>
              <a:rPr sz="1125" b="1" i="0">
                <a:solidFill>
                  <a:srgbClr val="10130F"/>
                </a:solidFill>
                <a:latin typeface="Helvetica Neue"/>
                <a:ea typeface="Helvetica Neue"/>
                <a:cs typeface="Helvetica Neue"/>
              </a:rPr>
              <a:t>✓</a:t>
            </a:r>
          </a:p>
        </p:txBody>
      </p:sp>
      <p:sp>
        <p:nvSpPr>
          <p:cNvPr id="25" name="check-copy-6">
            <a:extLst xmlns:a="http://schemas.openxmlformats.org/drawingml/2006/main">
              <a:ext uri="{FF2B5EF4-FFF2-40B4-BE49-F238E27FC236}">
                <a16:creationId xmlns:a16="http://schemas.microsoft.com/office/drawing/2014/main" id="{E7BF8C92-5270-4EE1-8586-29AD535FC0B9}"/>
              </a:ext>
            </a:extLst>
          </p:cNvPr>
          <p:cNvSpPr>
            <a:spLocks xmlns:a="http://schemas.openxmlformats.org/drawingml/2006/main" noGrp="1"/>
          </p:cNvSpPr>
          <p:nvPr/>
        </p:nvSpPr>
        <p:spPr>
          <a:xfrm xmlns:a="http://schemas.openxmlformats.org/drawingml/2006/main">
            <a:off x="6705600" y="4191000"/>
            <a:ext cx="5010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i="0">
                <a:solidFill>
                  <a:srgbClr val="10130F"/>
                </a:solidFill>
                <a:latin typeface="Helvetica Neue"/>
                <a:ea typeface="Helvetica Neue"/>
                <a:cs typeface="Helvetica Neue"/>
              </a:defRPr>
            </a:pPr>
            <a:r>
              <a:rPr sz="1575" b="1" i="0">
                <a:solidFill>
                  <a:srgbClr val="10130F"/>
                </a:solidFill>
                <a:latin typeface="Helvetica Neue"/>
                <a:ea typeface="Helvetica Neue"/>
                <a:cs typeface="Helvetica Neue"/>
              </a:rPr>
              <a:t>Credentials, account identifiers, and private terms stay excluded</a:t>
            </a:r>
          </a:p>
        </p:txBody>
      </p:sp>
      <p:sp>
        <p:nvSpPr>
          <p:cNvPr id="26" name="footer-copy-13">
            <a:extLst xmlns:a="http://schemas.openxmlformats.org/drawingml/2006/main">
              <a:ext uri="{FF2B5EF4-FFF2-40B4-BE49-F238E27FC236}">
                <a16:creationId xmlns:a16="http://schemas.microsoft.com/office/drawing/2014/main" id="{171D53CB-7580-4504-96D9-64E8063453D6}"/>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27" name="footer-number-13">
            <a:extLst xmlns:a="http://schemas.openxmlformats.org/drawingml/2006/main">
              <a:ext uri="{FF2B5EF4-FFF2-40B4-BE49-F238E27FC236}">
                <a16:creationId xmlns:a16="http://schemas.microsoft.com/office/drawing/2014/main" id="{D449AE2F-6FE0-41FA-B029-857B55FFCE8C}"/>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13</a:t>
            </a:r>
          </a:p>
        </p:txBody>
      </p:sp>
    </p:spTree>
    <p:extLst>
      <p:ext uri="{BB962C8B-B14F-4D97-AF65-F5344CB8AC3E}">
        <p14:creationId xmlns:p14="http://schemas.microsoft.com/office/powerpoint/2010/main" val="821049327"/>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kicker-14">
            <a:extLst xmlns:a="http://schemas.openxmlformats.org/drawingml/2006/main">
              <a:ext uri="{FF2B5EF4-FFF2-40B4-BE49-F238E27FC236}">
                <a16:creationId xmlns:a16="http://schemas.microsoft.com/office/drawing/2014/main" id="{6D869E77-A693-46AC-9EF4-0169579ECF27}"/>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14">
            <a:extLst xmlns:a="http://schemas.openxmlformats.org/drawingml/2006/main">
              <a:ext uri="{FF2B5EF4-FFF2-40B4-BE49-F238E27FC236}">
                <a16:creationId xmlns:a16="http://schemas.microsoft.com/office/drawing/2014/main" id="{D288E889-3977-418C-95F1-CB1DD3AF8D65}"/>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Cadence keeps drift from becoming the new truth</a:t>
            </a:r>
          </a:p>
        </p:txBody>
      </p:sp>
      <p:sp>
        <p:nvSpPr>
          <p:cNvPr id="3" name="title-rule-14">
            <a:extLst xmlns:a="http://schemas.openxmlformats.org/drawingml/2006/main">
              <a:ext uri="{FF2B5EF4-FFF2-40B4-BE49-F238E27FC236}">
                <a16:creationId xmlns:a16="http://schemas.microsoft.com/office/drawing/2014/main" id="{B5AF4FD9-D1EC-4093-A1CA-10FD1E8536FF}"/>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cadence-panel-0">
            <a:extLst xmlns:a="http://schemas.openxmlformats.org/drawingml/2006/main">
              <a:ext uri="{FF2B5EF4-FFF2-40B4-BE49-F238E27FC236}">
                <a16:creationId xmlns:a16="http://schemas.microsoft.com/office/drawing/2014/main" id="{6D2F87E4-30EB-4337-A81E-7D32C7E4DB89}"/>
              </a:ext>
            </a:extLst>
          </p:cNvPr>
          <p:cNvSpPr>
            <a:spLocks xmlns:a="http://schemas.openxmlformats.org/drawingml/2006/main" noGrp="1"/>
          </p:cNvSpPr>
          <p:nvPr/>
        </p:nvSpPr>
        <p:spPr>
          <a:xfrm xmlns:a="http://schemas.openxmlformats.org/drawingml/2006/main">
            <a:off x="400050" y="1952625"/>
            <a:ext cx="3476625" cy="36004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5" name="cadence-label-0">
            <a:extLst xmlns:a="http://schemas.openxmlformats.org/drawingml/2006/main">
              <a:ext uri="{FF2B5EF4-FFF2-40B4-BE49-F238E27FC236}">
                <a16:creationId xmlns:a16="http://schemas.microsoft.com/office/drawing/2014/main" id="{7F3F5AA7-8A7C-4F2D-8C6A-769D9A268CE6}"/>
              </a:ext>
            </a:extLst>
          </p:cNvPr>
          <p:cNvSpPr>
            <a:spLocks xmlns:a="http://schemas.openxmlformats.org/drawingml/2006/main" noGrp="1"/>
          </p:cNvSpPr>
          <p:nvPr/>
        </p:nvSpPr>
        <p:spPr>
          <a:xfrm xmlns:a="http://schemas.openxmlformats.org/drawingml/2006/main">
            <a:off x="628650" y="220980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MONTHLY</a:t>
            </a:r>
          </a:p>
        </p:txBody>
      </p:sp>
      <p:sp>
        <p:nvSpPr>
          <p:cNvPr id="6" name="cadence-heading-0">
            <a:extLst xmlns:a="http://schemas.openxmlformats.org/drawingml/2006/main">
              <a:ext uri="{FF2B5EF4-FFF2-40B4-BE49-F238E27FC236}">
                <a16:creationId xmlns:a16="http://schemas.microsoft.com/office/drawing/2014/main" id="{41D7BD5F-D5B6-458D-8601-8B575C618F49}"/>
              </a:ext>
            </a:extLst>
          </p:cNvPr>
          <p:cNvSpPr>
            <a:spLocks xmlns:a="http://schemas.openxmlformats.org/drawingml/2006/main" noGrp="1"/>
          </p:cNvSpPr>
          <p:nvPr/>
        </p:nvSpPr>
        <p:spPr>
          <a:xfrm xmlns:a="http://schemas.openxmlformats.org/drawingml/2006/main">
            <a:off x="628650" y="2838450"/>
            <a:ext cx="2952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400" b="1" i="0">
                <a:solidFill>
                  <a:srgbClr val="10130F"/>
                </a:solidFill>
                <a:latin typeface="Helvetica Neue"/>
                <a:ea typeface="Helvetica Neue"/>
                <a:cs typeface="Helvetica Neue"/>
              </a:defRPr>
            </a:pPr>
            <a:r>
              <a:rPr sz="2400" b="1" i="0">
                <a:solidFill>
                  <a:srgbClr val="10130F"/>
                </a:solidFill>
                <a:latin typeface="Helvetica Neue"/>
                <a:ea typeface="Helvetica Neue"/>
                <a:cs typeface="Helvetica Neue"/>
              </a:rPr>
              <a:t>Active public fields</a:t>
            </a:r>
          </a:p>
        </p:txBody>
      </p:sp>
      <p:sp>
        <p:nvSpPr>
          <p:cNvPr id="7" name="cadence-body-0">
            <a:extLst xmlns:a="http://schemas.openxmlformats.org/drawingml/2006/main">
              <a:ext uri="{FF2B5EF4-FFF2-40B4-BE49-F238E27FC236}">
                <a16:creationId xmlns:a16="http://schemas.microsoft.com/office/drawing/2014/main" id="{09CD61C0-70C7-4FC0-A2D6-A1817EBEDCFB}"/>
              </a:ext>
            </a:extLst>
          </p:cNvPr>
          <p:cNvSpPr>
            <a:spLocks xmlns:a="http://schemas.openxmlformats.org/drawingml/2006/main" noGrp="1"/>
          </p:cNvSpPr>
          <p:nvPr/>
        </p:nvSpPr>
        <p:spPr>
          <a:xfrm xmlns:a="http://schemas.openxmlformats.org/drawingml/2006/main">
            <a:off x="628650" y="4000500"/>
            <a:ext cx="295275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Names, phone routing, office and access hours, URLs, local-profile state, and current exceptions.</a:t>
            </a:r>
          </a:p>
        </p:txBody>
      </p:sp>
      <p:sp>
        <p:nvSpPr>
          <p:cNvPr id="8" name="cadence-panel-1">
            <a:extLst xmlns:a="http://schemas.openxmlformats.org/drawingml/2006/main">
              <a:ext uri="{FF2B5EF4-FFF2-40B4-BE49-F238E27FC236}">
                <a16:creationId xmlns:a16="http://schemas.microsoft.com/office/drawing/2014/main" id="{AF476E65-8CC8-423D-9A81-D6FABB83E854}"/>
              </a:ext>
            </a:extLst>
          </p:cNvPr>
          <p:cNvSpPr>
            <a:spLocks xmlns:a="http://schemas.openxmlformats.org/drawingml/2006/main" noGrp="1"/>
          </p:cNvSpPr>
          <p:nvPr/>
        </p:nvSpPr>
        <p:spPr>
          <a:xfrm xmlns:a="http://schemas.openxmlformats.org/drawingml/2006/main">
            <a:off x="4200525" y="1952625"/>
            <a:ext cx="3476625" cy="36004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9" name="cadence-label-1">
            <a:extLst xmlns:a="http://schemas.openxmlformats.org/drawingml/2006/main">
              <a:ext uri="{FF2B5EF4-FFF2-40B4-BE49-F238E27FC236}">
                <a16:creationId xmlns:a16="http://schemas.microsoft.com/office/drawing/2014/main" id="{E2EFD20F-811B-4649-89FD-D5DF727D7F36}"/>
              </a:ext>
            </a:extLst>
          </p:cNvPr>
          <p:cNvSpPr>
            <a:spLocks xmlns:a="http://schemas.openxmlformats.org/drawingml/2006/main" noGrp="1"/>
          </p:cNvSpPr>
          <p:nvPr/>
        </p:nvSpPr>
        <p:spPr>
          <a:xfrm xmlns:a="http://schemas.openxmlformats.org/drawingml/2006/main">
            <a:off x="4429125" y="220980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QUARTERLY</a:t>
            </a:r>
          </a:p>
        </p:txBody>
      </p:sp>
      <p:sp>
        <p:nvSpPr>
          <p:cNvPr id="10" name="cadence-heading-1">
            <a:extLst xmlns:a="http://schemas.openxmlformats.org/drawingml/2006/main">
              <a:ext uri="{FF2B5EF4-FFF2-40B4-BE49-F238E27FC236}">
                <a16:creationId xmlns:a16="http://schemas.microsoft.com/office/drawing/2014/main" id="{2A295830-4E9B-47A5-BFA9-7E3C8A833877}"/>
              </a:ext>
            </a:extLst>
          </p:cNvPr>
          <p:cNvSpPr>
            <a:spLocks xmlns:a="http://schemas.openxmlformats.org/drawingml/2006/main" noGrp="1"/>
          </p:cNvSpPr>
          <p:nvPr/>
        </p:nvSpPr>
        <p:spPr>
          <a:xfrm xmlns:a="http://schemas.openxmlformats.org/drawingml/2006/main">
            <a:off x="4429125" y="2838450"/>
            <a:ext cx="2952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400" b="1" i="0">
                <a:solidFill>
                  <a:srgbClr val="10130F"/>
                </a:solidFill>
                <a:latin typeface="Helvetica Neue"/>
                <a:ea typeface="Helvetica Neue"/>
                <a:cs typeface="Helvetica Neue"/>
              </a:defRPr>
            </a:pPr>
            <a:r>
              <a:rPr sz="2400" b="1" i="0">
                <a:solidFill>
                  <a:srgbClr val="10130F"/>
                </a:solidFill>
                <a:latin typeface="Helvetica Neue"/>
                <a:ea typeface="Helvetica Neue"/>
                <a:cs typeface="Helvetica Neue"/>
              </a:rPr>
              <a:t>Access and accountability</a:t>
            </a:r>
          </a:p>
        </p:txBody>
      </p:sp>
      <p:sp>
        <p:nvSpPr>
          <p:cNvPr id="11" name="cadence-body-1">
            <a:extLst xmlns:a="http://schemas.openxmlformats.org/drawingml/2006/main">
              <a:ext uri="{FF2B5EF4-FFF2-40B4-BE49-F238E27FC236}">
                <a16:creationId xmlns:a16="http://schemas.microsoft.com/office/drawing/2014/main" id="{1ECA40C3-506C-4C21-9740-770E06B93667}"/>
              </a:ext>
            </a:extLst>
          </p:cNvPr>
          <p:cNvSpPr>
            <a:spLocks xmlns:a="http://schemas.openxmlformats.org/drawingml/2006/main" noGrp="1"/>
          </p:cNvSpPr>
          <p:nvPr/>
        </p:nvSpPr>
        <p:spPr>
          <a:xfrm xmlns:a="http://schemas.openxmlformats.org/drawingml/2006/main">
            <a:off x="4429125" y="4000500"/>
            <a:ext cx="295275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Role recertification, reviewer assignments, source freshness, category checks, and unresolved holds.</a:t>
            </a:r>
          </a:p>
        </p:txBody>
      </p:sp>
      <p:sp>
        <p:nvSpPr>
          <p:cNvPr id="12" name="cadence-panel-2">
            <a:extLst xmlns:a="http://schemas.openxmlformats.org/drawingml/2006/main">
              <a:ext uri="{FF2B5EF4-FFF2-40B4-BE49-F238E27FC236}">
                <a16:creationId xmlns:a16="http://schemas.microsoft.com/office/drawing/2014/main" id="{CFFA9601-6574-409F-8C54-11A6ABD80A35}"/>
              </a:ext>
            </a:extLst>
          </p:cNvPr>
          <p:cNvSpPr>
            <a:spLocks xmlns:a="http://schemas.openxmlformats.org/drawingml/2006/main" noGrp="1"/>
          </p:cNvSpPr>
          <p:nvPr/>
        </p:nvSpPr>
        <p:spPr>
          <a:xfrm xmlns:a="http://schemas.openxmlformats.org/drawingml/2006/main">
            <a:off x="8001000" y="1952625"/>
            <a:ext cx="3476625" cy="3600450"/>
          </a:xfrm>
          <a:prstGeom xmlns:a="http://schemas.openxmlformats.org/drawingml/2006/main" prst="rect">
            <a:avLst/>
          </a:prstGeom>
          <a:solidFill xmlns:a="http://schemas.openxmlformats.org/drawingml/2006/main">
            <a:srgbClr val="F1ECF8"/>
          </a:solidFill>
          <a:ln xmlns:a="http://schemas.openxmlformats.org/drawingml/2006/main" w="9525">
            <a:solidFill>
              <a:srgbClr val="B8BCC4"/>
            </a:solidFill>
            <a:prstDash val="solid"/>
          </a:ln>
        </p:spPr>
      </p:sp>
      <p:sp>
        <p:nvSpPr>
          <p:cNvPr id="13" name="cadence-label-2">
            <a:extLst xmlns:a="http://schemas.openxmlformats.org/drawingml/2006/main">
              <a:ext uri="{FF2B5EF4-FFF2-40B4-BE49-F238E27FC236}">
                <a16:creationId xmlns:a16="http://schemas.microsoft.com/office/drawing/2014/main" id="{F9E80467-9740-4CBF-B65D-68EAC6D50A15}"/>
              </a:ext>
            </a:extLst>
          </p:cNvPr>
          <p:cNvSpPr>
            <a:spLocks xmlns:a="http://schemas.openxmlformats.org/drawingml/2006/main" noGrp="1"/>
          </p:cNvSpPr>
          <p:nvPr/>
        </p:nvSpPr>
        <p:spPr>
          <a:xfrm xmlns:a="http://schemas.openxmlformats.org/drawingml/2006/main">
            <a:off x="8229600" y="220980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7354A8"/>
                </a:solidFill>
                <a:latin typeface="Helvetica Neue"/>
                <a:ea typeface="Helvetica Neue"/>
                <a:cs typeface="Helvetica Neue"/>
              </a:defRPr>
            </a:pPr>
            <a:r>
              <a:rPr sz="1200" b="1" i="0">
                <a:solidFill>
                  <a:srgbClr val="7354A8"/>
                </a:solidFill>
                <a:latin typeface="Helvetica Neue"/>
                <a:ea typeface="Helvetica Neue"/>
                <a:cs typeface="Helvetica Neue"/>
              </a:rPr>
              <a:t>EVENT-DRIVEN</a:t>
            </a:r>
          </a:p>
        </p:txBody>
      </p:sp>
      <p:sp>
        <p:nvSpPr>
          <p:cNvPr id="14" name="cadence-heading-2">
            <a:extLst xmlns:a="http://schemas.openxmlformats.org/drawingml/2006/main">
              <a:ext uri="{FF2B5EF4-FFF2-40B4-BE49-F238E27FC236}">
                <a16:creationId xmlns:a16="http://schemas.microsoft.com/office/drawing/2014/main" id="{26E600BA-8B7F-4896-A24E-AD2A257F5FCF}"/>
              </a:ext>
            </a:extLst>
          </p:cNvPr>
          <p:cNvSpPr>
            <a:spLocks xmlns:a="http://schemas.openxmlformats.org/drawingml/2006/main" noGrp="1"/>
          </p:cNvSpPr>
          <p:nvPr/>
        </p:nvSpPr>
        <p:spPr>
          <a:xfrm xmlns:a="http://schemas.openxmlformats.org/drawingml/2006/main">
            <a:off x="8229600" y="2838450"/>
            <a:ext cx="2952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400" b="1" i="0">
                <a:solidFill>
                  <a:srgbClr val="10130F"/>
                </a:solidFill>
                <a:latin typeface="Helvetica Neue"/>
                <a:ea typeface="Helvetica Neue"/>
                <a:cs typeface="Helvetica Neue"/>
              </a:defRPr>
            </a:pPr>
            <a:r>
              <a:rPr sz="2400" b="1" i="0">
                <a:solidFill>
                  <a:srgbClr val="10130F"/>
                </a:solidFill>
                <a:latin typeface="Helvetica Neue"/>
                <a:ea typeface="Helvetica Neue"/>
                <a:cs typeface="Helvetica Neue"/>
              </a:rPr>
              <a:t>Every transition</a:t>
            </a:r>
          </a:p>
        </p:txBody>
      </p:sp>
      <p:sp>
        <p:nvSpPr>
          <p:cNvPr id="15" name="cadence-body-2">
            <a:extLst xmlns:a="http://schemas.openxmlformats.org/drawingml/2006/main">
              <a:ext uri="{FF2B5EF4-FFF2-40B4-BE49-F238E27FC236}">
                <a16:creationId xmlns:a16="http://schemas.microsoft.com/office/drawing/2014/main" id="{F99FABD4-763B-4D5B-8221-820C1C68E6BC}"/>
              </a:ext>
            </a:extLst>
          </p:cNvPr>
          <p:cNvSpPr>
            <a:spLocks xmlns:a="http://schemas.openxmlformats.org/drawingml/2006/main" noGrp="1"/>
          </p:cNvSpPr>
          <p:nvPr/>
        </p:nvSpPr>
        <p:spPr>
          <a:xfrm xmlns:a="http://schemas.openxmlformats.org/drawingml/2006/main">
            <a:off x="8229600" y="4000500"/>
            <a:ext cx="295275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Openings, closures, transfers, rebrands, material schedule changes, and legal relationship changes.</a:t>
            </a:r>
          </a:p>
        </p:txBody>
      </p:sp>
      <p:sp>
        <p:nvSpPr>
          <p:cNvPr id="16" name="footer-copy-14">
            <a:extLst xmlns:a="http://schemas.openxmlformats.org/drawingml/2006/main">
              <a:ext uri="{FF2B5EF4-FFF2-40B4-BE49-F238E27FC236}">
                <a16:creationId xmlns:a16="http://schemas.microsoft.com/office/drawing/2014/main" id="{A7BDF0A6-47E8-4EBA-B04D-EC81ABFCA903}"/>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17" name="footer-number-14">
            <a:extLst xmlns:a="http://schemas.openxmlformats.org/drawingml/2006/main">
              <a:ext uri="{FF2B5EF4-FFF2-40B4-BE49-F238E27FC236}">
                <a16:creationId xmlns:a16="http://schemas.microsoft.com/office/drawing/2014/main" id="{BE68C3DC-F9A1-433F-B6CF-3695D736A21B}"/>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14</a:t>
            </a:r>
          </a:p>
        </p:txBody>
      </p:sp>
    </p:spTree>
    <p:extLst>
      <p:ext uri="{BB962C8B-B14F-4D97-AF65-F5344CB8AC3E}">
        <p14:creationId xmlns:p14="http://schemas.microsoft.com/office/powerpoint/2010/main" val="1362905581"/>
      </p:ext>
    </p:extLst>
  </p:cSld>
</p:sld>
</file>

<file path=ppt/slides/slide1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kicker-15">
            <a:extLst xmlns:a="http://schemas.openxmlformats.org/drawingml/2006/main">
              <a:ext uri="{FF2B5EF4-FFF2-40B4-BE49-F238E27FC236}">
                <a16:creationId xmlns:a16="http://schemas.microsoft.com/office/drawing/2014/main" id="{2B14B837-A359-4673-9D0D-636C26226EF1}"/>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15">
            <a:extLst xmlns:a="http://schemas.openxmlformats.org/drawingml/2006/main">
              <a:ext uri="{FF2B5EF4-FFF2-40B4-BE49-F238E27FC236}">
                <a16:creationId xmlns:a16="http://schemas.microsoft.com/office/drawing/2014/main" id="{C1A5DF64-516E-4481-BF3B-1DFBA6464115}"/>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The method is ready to use after the session</a:t>
            </a:r>
          </a:p>
        </p:txBody>
      </p:sp>
      <p:sp>
        <p:nvSpPr>
          <p:cNvPr id="3" name="title-rule-15">
            <a:extLst xmlns:a="http://schemas.openxmlformats.org/drawingml/2006/main">
              <a:ext uri="{FF2B5EF4-FFF2-40B4-BE49-F238E27FC236}">
                <a16:creationId xmlns:a16="http://schemas.microsoft.com/office/drawing/2014/main" id="{7C57DE40-38DC-4231-AC60-FC8BD3EF8D49}"/>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tool-number-0">
            <a:extLst xmlns:a="http://schemas.openxmlformats.org/drawingml/2006/main">
              <a:ext uri="{FF2B5EF4-FFF2-40B4-BE49-F238E27FC236}">
                <a16:creationId xmlns:a16="http://schemas.microsoft.com/office/drawing/2014/main" id="{33F89D2E-A692-41E0-9AA5-778CD9A017A5}"/>
              </a:ext>
            </a:extLst>
          </p:cNvPr>
          <p:cNvSpPr>
            <a:spLocks xmlns:a="http://schemas.openxmlformats.org/drawingml/2006/main" noGrp="1"/>
          </p:cNvSpPr>
          <p:nvPr/>
        </p:nvSpPr>
        <p:spPr>
          <a:xfrm xmlns:a="http://schemas.openxmlformats.org/drawingml/2006/main">
            <a:off x="400050" y="1733550"/>
            <a:ext cx="666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725" b="1" i="0">
                <a:solidFill>
                  <a:srgbClr val="315F31"/>
                </a:solidFill>
                <a:latin typeface="Helvetica Neue"/>
                <a:ea typeface="Helvetica Neue"/>
                <a:cs typeface="Helvetica Neue"/>
              </a:defRPr>
            </a:pPr>
            <a:r>
              <a:rPr sz="1725" b="1" i="0">
                <a:solidFill>
                  <a:srgbClr val="315F31"/>
                </a:solidFill>
                <a:latin typeface="Helvetica Neue"/>
                <a:ea typeface="Helvetica Neue"/>
                <a:cs typeface="Helvetica Neue"/>
              </a:rPr>
              <a:t>01</a:t>
            </a:r>
          </a:p>
        </p:txBody>
      </p:sp>
      <p:sp>
        <p:nvSpPr>
          <p:cNvPr id="5" name="tool-heading-0">
            <a:extLst xmlns:a="http://schemas.openxmlformats.org/drawingml/2006/main">
              <a:ext uri="{FF2B5EF4-FFF2-40B4-BE49-F238E27FC236}">
                <a16:creationId xmlns:a16="http://schemas.microsoft.com/office/drawing/2014/main" id="{0394FE47-37F1-4CEF-9F9E-24D45F9C7CC6}"/>
              </a:ext>
            </a:extLst>
          </p:cNvPr>
          <p:cNvSpPr>
            <a:spLocks xmlns:a="http://schemas.openxmlformats.org/drawingml/2006/main" noGrp="1"/>
          </p:cNvSpPr>
          <p:nvPr/>
        </p:nvSpPr>
        <p:spPr>
          <a:xfrm xmlns:a="http://schemas.openxmlformats.org/drawingml/2006/main">
            <a:off x="1257300" y="1695450"/>
            <a:ext cx="304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250" b="1" i="0">
                <a:solidFill>
                  <a:srgbClr val="10130F"/>
                </a:solidFill>
                <a:latin typeface="Helvetica Neue"/>
                <a:ea typeface="Helvetica Neue"/>
                <a:cs typeface="Helvetica Neue"/>
              </a:defRPr>
            </a:pPr>
            <a:r>
              <a:rPr sz="2250" b="1" i="0">
                <a:solidFill>
                  <a:srgbClr val="10130F"/>
                </a:solidFill>
                <a:latin typeface="Helvetica Neue"/>
                <a:ea typeface="Helvetica Neue"/>
                <a:cs typeface="Helvetica Neue"/>
              </a:rPr>
              <a:t>18-field register</a:t>
            </a:r>
          </a:p>
        </p:txBody>
      </p:sp>
      <p:sp>
        <p:nvSpPr>
          <p:cNvPr id="6" name="tool-body-0">
            <a:extLst xmlns:a="http://schemas.openxmlformats.org/drawingml/2006/main">
              <a:ext uri="{FF2B5EF4-FFF2-40B4-BE49-F238E27FC236}">
                <a16:creationId xmlns:a16="http://schemas.microsoft.com/office/drawing/2014/main" id="{C5E22CDD-EBAD-43F8-96CE-11B8B7C7ED49}"/>
              </a:ext>
            </a:extLst>
          </p:cNvPr>
          <p:cNvSpPr>
            <a:spLocks xmlns:a="http://schemas.openxmlformats.org/drawingml/2006/main" noGrp="1"/>
          </p:cNvSpPr>
          <p:nvPr/>
        </p:nvSpPr>
        <p:spPr>
          <a:xfrm xmlns:a="http://schemas.openxmlformats.org/drawingml/2006/main">
            <a:off x="4552950" y="1657350"/>
            <a:ext cx="6762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Govern every facility field with a source, owner, cadence, conflict action, and public-use state.</a:t>
            </a:r>
          </a:p>
        </p:txBody>
      </p:sp>
      <p:sp>
        <p:nvSpPr>
          <p:cNvPr id="7" name="tool-url-0">
            <a:extLst xmlns:a="http://schemas.openxmlformats.org/drawingml/2006/main">
              <a:ext uri="{FF2B5EF4-FFF2-40B4-BE49-F238E27FC236}">
                <a16:creationId xmlns:a16="http://schemas.microsoft.com/office/drawing/2014/main" id="{CD720CFA-860B-4167-95C0-6D72A7824BF2}"/>
              </a:ext>
            </a:extLst>
          </p:cNvPr>
          <p:cNvSpPr>
            <a:spLocks xmlns:a="http://schemas.openxmlformats.org/drawingml/2006/main" noGrp="1"/>
          </p:cNvSpPr>
          <p:nvPr/>
        </p:nvSpPr>
        <p:spPr>
          <a:xfrm xmlns:a="http://schemas.openxmlformats.org/drawingml/2006/main">
            <a:off x="4552950" y="2400300"/>
            <a:ext cx="6762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https://jaredmodstorage.github.io/downloads/facility-identity-governance-template.csv</a:t>
            </a:r>
          </a:p>
        </p:txBody>
      </p:sp>
      <p:sp>
        <p:nvSpPr>
          <p:cNvPr id="8" name="tool-rule-0">
            <a:extLst xmlns:a="http://schemas.openxmlformats.org/drawingml/2006/main">
              <a:ext uri="{FF2B5EF4-FFF2-40B4-BE49-F238E27FC236}">
                <a16:creationId xmlns:a16="http://schemas.microsoft.com/office/drawing/2014/main" id="{9A256083-918F-413F-8A77-39DC5D52EFDB}"/>
              </a:ext>
            </a:extLst>
          </p:cNvPr>
          <p:cNvSpPr>
            <a:spLocks xmlns:a="http://schemas.openxmlformats.org/drawingml/2006/main" noGrp="1"/>
          </p:cNvSpPr>
          <p:nvPr/>
        </p:nvSpPr>
        <p:spPr>
          <a:xfrm xmlns:a="http://schemas.openxmlformats.org/drawingml/2006/main">
            <a:off x="400050" y="289560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9" name="tool-number-1">
            <a:extLst xmlns:a="http://schemas.openxmlformats.org/drawingml/2006/main">
              <a:ext uri="{FF2B5EF4-FFF2-40B4-BE49-F238E27FC236}">
                <a16:creationId xmlns:a16="http://schemas.microsoft.com/office/drawing/2014/main" id="{5B702D3E-AA32-4B3B-9393-69A62C072EE4}"/>
              </a:ext>
            </a:extLst>
          </p:cNvPr>
          <p:cNvSpPr>
            <a:spLocks xmlns:a="http://schemas.openxmlformats.org/drawingml/2006/main" noGrp="1"/>
          </p:cNvSpPr>
          <p:nvPr/>
        </p:nvSpPr>
        <p:spPr>
          <a:xfrm xmlns:a="http://schemas.openxmlformats.org/drawingml/2006/main">
            <a:off x="400050" y="3162300"/>
            <a:ext cx="666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725" b="1" i="0">
                <a:solidFill>
                  <a:srgbClr val="315F31"/>
                </a:solidFill>
                <a:latin typeface="Helvetica Neue"/>
                <a:ea typeface="Helvetica Neue"/>
                <a:cs typeface="Helvetica Neue"/>
              </a:defRPr>
            </a:pPr>
            <a:r>
              <a:rPr sz="1725" b="1" i="0">
                <a:solidFill>
                  <a:srgbClr val="315F31"/>
                </a:solidFill>
                <a:latin typeface="Helvetica Neue"/>
                <a:ea typeface="Helvetica Neue"/>
                <a:cs typeface="Helvetica Neue"/>
              </a:rPr>
              <a:t>02</a:t>
            </a:r>
          </a:p>
        </p:txBody>
      </p:sp>
      <p:sp>
        <p:nvSpPr>
          <p:cNvPr id="10" name="tool-heading-1">
            <a:extLst xmlns:a="http://schemas.openxmlformats.org/drawingml/2006/main">
              <a:ext uri="{FF2B5EF4-FFF2-40B4-BE49-F238E27FC236}">
                <a16:creationId xmlns:a16="http://schemas.microsoft.com/office/drawing/2014/main" id="{F7F8DF9C-B07E-4723-B0C1-6509A125A6D1}"/>
              </a:ext>
            </a:extLst>
          </p:cNvPr>
          <p:cNvSpPr>
            <a:spLocks xmlns:a="http://schemas.openxmlformats.org/drawingml/2006/main" noGrp="1"/>
          </p:cNvSpPr>
          <p:nvPr/>
        </p:nvSpPr>
        <p:spPr>
          <a:xfrm xmlns:a="http://schemas.openxmlformats.org/drawingml/2006/main">
            <a:off x="1257300" y="3124200"/>
            <a:ext cx="304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250" b="1" i="0">
                <a:solidFill>
                  <a:srgbClr val="10130F"/>
                </a:solidFill>
                <a:latin typeface="Helvetica Neue"/>
                <a:ea typeface="Helvetica Neue"/>
                <a:cs typeface="Helvetica Neue"/>
              </a:defRPr>
            </a:pPr>
            <a:r>
              <a:rPr sz="2250" b="1" i="0">
                <a:solidFill>
                  <a:srgbClr val="10130F"/>
                </a:solidFill>
                <a:latin typeface="Helvetica Neue"/>
                <a:ea typeface="Helvetica Neue"/>
                <a:cs typeface="Helvetica Neue"/>
              </a:rPr>
              <a:t>Eight-step workflow</a:t>
            </a:r>
          </a:p>
        </p:txBody>
      </p:sp>
      <p:sp>
        <p:nvSpPr>
          <p:cNvPr id="11" name="tool-body-1">
            <a:extLst xmlns:a="http://schemas.openxmlformats.org/drawingml/2006/main">
              <a:ext uri="{FF2B5EF4-FFF2-40B4-BE49-F238E27FC236}">
                <a16:creationId xmlns:a16="http://schemas.microsoft.com/office/drawing/2014/main" id="{307AC33C-F8D6-4458-8C82-25F1267E946D}"/>
              </a:ext>
            </a:extLst>
          </p:cNvPr>
          <p:cNvSpPr>
            <a:spLocks xmlns:a="http://schemas.openxmlformats.org/drawingml/2006/main" noGrp="1"/>
          </p:cNvSpPr>
          <p:nvPr/>
        </p:nvSpPr>
        <p:spPr>
          <a:xfrm xmlns:a="http://schemas.openxmlformats.org/drawingml/2006/main">
            <a:off x="4552950" y="3086100"/>
            <a:ext cx="6762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Move from exact scope and evidence to visible verification and recurring governance.</a:t>
            </a:r>
          </a:p>
        </p:txBody>
      </p:sp>
      <p:sp>
        <p:nvSpPr>
          <p:cNvPr id="12" name="tool-url-1">
            <a:extLst xmlns:a="http://schemas.openxmlformats.org/drawingml/2006/main">
              <a:ext uri="{FF2B5EF4-FFF2-40B4-BE49-F238E27FC236}">
                <a16:creationId xmlns:a16="http://schemas.microsoft.com/office/drawing/2014/main" id="{D10C2721-3978-4AEE-9323-937FE09B2A77}"/>
              </a:ext>
            </a:extLst>
          </p:cNvPr>
          <p:cNvSpPr>
            <a:spLocks xmlns:a="http://schemas.openxmlformats.org/drawingml/2006/main" noGrp="1"/>
          </p:cNvSpPr>
          <p:nvPr/>
        </p:nvSpPr>
        <p:spPr>
          <a:xfrm xmlns:a="http://schemas.openxmlformats.org/drawingml/2006/main">
            <a:off x="4552950" y="3829050"/>
            <a:ext cx="6762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https://jaredmodstorage.github.io/downloads/facility-identity-correction-workflow.md</a:t>
            </a:r>
          </a:p>
        </p:txBody>
      </p:sp>
      <p:sp>
        <p:nvSpPr>
          <p:cNvPr id="13" name="tool-rule-1">
            <a:extLst xmlns:a="http://schemas.openxmlformats.org/drawingml/2006/main">
              <a:ext uri="{FF2B5EF4-FFF2-40B4-BE49-F238E27FC236}">
                <a16:creationId xmlns:a16="http://schemas.microsoft.com/office/drawing/2014/main" id="{0760FA6A-EDF5-4A04-A772-5D9B03DD2A73}"/>
              </a:ext>
            </a:extLst>
          </p:cNvPr>
          <p:cNvSpPr>
            <a:spLocks xmlns:a="http://schemas.openxmlformats.org/drawingml/2006/main" noGrp="1"/>
          </p:cNvSpPr>
          <p:nvPr/>
        </p:nvSpPr>
        <p:spPr>
          <a:xfrm xmlns:a="http://schemas.openxmlformats.org/drawingml/2006/main">
            <a:off x="400050" y="432435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4" name="tool-number-2">
            <a:extLst xmlns:a="http://schemas.openxmlformats.org/drawingml/2006/main">
              <a:ext uri="{FF2B5EF4-FFF2-40B4-BE49-F238E27FC236}">
                <a16:creationId xmlns:a16="http://schemas.microsoft.com/office/drawing/2014/main" id="{94E47C43-5987-4FCB-968A-566A312295E2}"/>
              </a:ext>
            </a:extLst>
          </p:cNvPr>
          <p:cNvSpPr>
            <a:spLocks xmlns:a="http://schemas.openxmlformats.org/drawingml/2006/main" noGrp="1"/>
          </p:cNvSpPr>
          <p:nvPr/>
        </p:nvSpPr>
        <p:spPr>
          <a:xfrm xmlns:a="http://schemas.openxmlformats.org/drawingml/2006/main">
            <a:off x="400050" y="4591050"/>
            <a:ext cx="666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725" b="1" i="0">
                <a:solidFill>
                  <a:srgbClr val="7354A8"/>
                </a:solidFill>
                <a:latin typeface="Helvetica Neue"/>
                <a:ea typeface="Helvetica Neue"/>
                <a:cs typeface="Helvetica Neue"/>
              </a:defRPr>
            </a:pPr>
            <a:r>
              <a:rPr sz="1725" b="1" i="0">
                <a:solidFill>
                  <a:srgbClr val="7354A8"/>
                </a:solidFill>
                <a:latin typeface="Helvetica Neue"/>
                <a:ea typeface="Helvetica Neue"/>
                <a:cs typeface="Helvetica Neue"/>
              </a:rPr>
              <a:t>03</a:t>
            </a:r>
          </a:p>
        </p:txBody>
      </p:sp>
      <p:sp>
        <p:nvSpPr>
          <p:cNvPr id="15" name="tool-heading-2">
            <a:extLst xmlns:a="http://schemas.openxmlformats.org/drawingml/2006/main">
              <a:ext uri="{FF2B5EF4-FFF2-40B4-BE49-F238E27FC236}">
                <a16:creationId xmlns:a16="http://schemas.microsoft.com/office/drawing/2014/main" id="{3B016CEA-4391-4AD0-A67D-ED7C71E8379F}"/>
              </a:ext>
            </a:extLst>
          </p:cNvPr>
          <p:cNvSpPr>
            <a:spLocks xmlns:a="http://schemas.openxmlformats.org/drawingml/2006/main" noGrp="1"/>
          </p:cNvSpPr>
          <p:nvPr/>
        </p:nvSpPr>
        <p:spPr>
          <a:xfrm xmlns:a="http://schemas.openxmlformats.org/drawingml/2006/main">
            <a:off x="1257300" y="4552950"/>
            <a:ext cx="304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250" b="1" i="0">
                <a:solidFill>
                  <a:srgbClr val="10130F"/>
                </a:solidFill>
                <a:latin typeface="Helvetica Neue"/>
                <a:ea typeface="Helvetica Neue"/>
                <a:cs typeface="Helvetica Neue"/>
              </a:defRPr>
            </a:pPr>
            <a:r>
              <a:rPr sz="2250" b="1" i="0">
                <a:solidFill>
                  <a:srgbClr val="10130F"/>
                </a:solidFill>
                <a:latin typeface="Helvetica Neue"/>
                <a:ea typeface="Helvetica Neue"/>
                <a:cs typeface="Helvetica Neue"/>
              </a:rPr>
              <a:t>20-control self-assessment</a:t>
            </a:r>
          </a:p>
        </p:txBody>
      </p:sp>
      <p:sp>
        <p:nvSpPr>
          <p:cNvPr id="16" name="tool-body-2">
            <a:extLst xmlns:a="http://schemas.openxmlformats.org/drawingml/2006/main">
              <a:ext uri="{FF2B5EF4-FFF2-40B4-BE49-F238E27FC236}">
                <a16:creationId xmlns:a16="http://schemas.microsoft.com/office/drawing/2014/main" id="{75B3572F-DC8A-403F-AAFD-D3569839C6FE}"/>
              </a:ext>
            </a:extLst>
          </p:cNvPr>
          <p:cNvSpPr>
            <a:spLocks xmlns:a="http://schemas.openxmlformats.org/drawingml/2006/main" noGrp="1"/>
          </p:cNvSpPr>
          <p:nvPr/>
        </p:nvSpPr>
        <p:spPr>
          <a:xfrm xmlns:a="http://schemas.openxmlformats.org/drawingml/2006/main">
            <a:off x="4552950" y="4514850"/>
            <a:ext cx="6762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Score current operating discipline and identify the controls that need evidence or ownership.</a:t>
            </a:r>
          </a:p>
        </p:txBody>
      </p:sp>
      <p:sp>
        <p:nvSpPr>
          <p:cNvPr id="17" name="tool-url-2">
            <a:extLst xmlns:a="http://schemas.openxmlformats.org/drawingml/2006/main">
              <a:ext uri="{FF2B5EF4-FFF2-40B4-BE49-F238E27FC236}">
                <a16:creationId xmlns:a16="http://schemas.microsoft.com/office/drawing/2014/main" id="{EDA1AD53-E408-4165-9E8B-5454F12F0A12}"/>
              </a:ext>
            </a:extLst>
          </p:cNvPr>
          <p:cNvSpPr>
            <a:spLocks xmlns:a="http://schemas.openxmlformats.org/drawingml/2006/main" noGrp="1"/>
          </p:cNvSpPr>
          <p:nvPr/>
        </p:nvSpPr>
        <p:spPr>
          <a:xfrm xmlns:a="http://schemas.openxmlformats.org/drawingml/2006/main">
            <a:off x="4552950" y="5257800"/>
            <a:ext cx="6762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D8DFF"/>
                </a:solidFill>
                <a:latin typeface="Helvetica Neue"/>
                <a:ea typeface="Helvetica Neue"/>
                <a:cs typeface="Helvetica Neue"/>
              </a:defRPr>
            </a:pPr>
            <a:r>
              <a:rPr sz="1125" b="1" i="0">
                <a:solidFill>
                  <a:srgbClr val="3D8DFF"/>
                </a:solidFill>
                <a:latin typeface="Helvetica Neue"/>
                <a:ea typeface="Helvetica Neue"/>
                <a:cs typeface="Helvetica Neue"/>
              </a:rPr>
              <a:t>https://jaredmodstorage.github.io/downloads/facility-identity-control-self-assessment.xlsx</a:t>
            </a:r>
          </a:p>
        </p:txBody>
      </p:sp>
      <p:sp>
        <p:nvSpPr>
          <p:cNvPr id="18" name="tool-rule-2">
            <a:extLst xmlns:a="http://schemas.openxmlformats.org/drawingml/2006/main">
              <a:ext uri="{FF2B5EF4-FFF2-40B4-BE49-F238E27FC236}">
                <a16:creationId xmlns:a16="http://schemas.microsoft.com/office/drawing/2014/main" id="{2FA4B66E-A364-4C70-A6E1-B6229BB110A7}"/>
              </a:ext>
            </a:extLst>
          </p:cNvPr>
          <p:cNvSpPr>
            <a:spLocks xmlns:a="http://schemas.openxmlformats.org/drawingml/2006/main" noGrp="1"/>
          </p:cNvSpPr>
          <p:nvPr/>
        </p:nvSpPr>
        <p:spPr>
          <a:xfrm xmlns:a="http://schemas.openxmlformats.org/drawingml/2006/main">
            <a:off x="400050" y="5753100"/>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9" name="footer-copy-15">
            <a:extLst xmlns:a="http://schemas.openxmlformats.org/drawingml/2006/main">
              <a:ext uri="{FF2B5EF4-FFF2-40B4-BE49-F238E27FC236}">
                <a16:creationId xmlns:a16="http://schemas.microsoft.com/office/drawing/2014/main" id="{E4D442B8-6C14-4A7B-AD29-BBE81840AB50}"/>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20" name="footer-number-15">
            <a:extLst xmlns:a="http://schemas.openxmlformats.org/drawingml/2006/main">
              <a:ext uri="{FF2B5EF4-FFF2-40B4-BE49-F238E27FC236}">
                <a16:creationId xmlns:a16="http://schemas.microsoft.com/office/drawing/2014/main" id="{1DE9052E-E98F-4386-9C37-07583B435E9A}"/>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15</a:t>
            </a:r>
          </a:p>
        </p:txBody>
      </p:sp>
    </p:spTree>
    <p:extLst>
      <p:ext uri="{BB962C8B-B14F-4D97-AF65-F5344CB8AC3E}">
        <p14:creationId xmlns:p14="http://schemas.microsoft.com/office/powerpoint/2010/main" val="2079319347"/>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close-kicker">
            <a:extLst xmlns:a="http://schemas.openxmlformats.org/drawingml/2006/main">
              <a:ext uri="{FF2B5EF4-FFF2-40B4-BE49-F238E27FC236}">
                <a16:creationId xmlns:a16="http://schemas.microsoft.com/office/drawing/2014/main" id="{81BBF878-D5EA-4844-898F-E0E5A582E5CB}"/>
              </a:ext>
            </a:extLst>
          </p:cNvPr>
          <p:cNvSpPr>
            <a:spLocks xmlns:a="http://schemas.openxmlformats.org/drawingml/2006/main" noGrp="1"/>
          </p:cNvSpPr>
          <p:nvPr/>
        </p:nvSpPr>
        <p:spPr>
          <a:xfrm xmlns:a="http://schemas.openxmlformats.org/drawingml/2006/main">
            <a:off x="400050" y="400050"/>
            <a:ext cx="7239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ONE RECORD · ONE OWNER · ONE VISIBLE PROOF</a:t>
            </a:r>
          </a:p>
        </p:txBody>
      </p:sp>
      <p:sp>
        <p:nvSpPr>
          <p:cNvPr id="2" name="close-title">
            <a:extLst xmlns:a="http://schemas.openxmlformats.org/drawingml/2006/main">
              <a:ext uri="{FF2B5EF4-FFF2-40B4-BE49-F238E27FC236}">
                <a16:creationId xmlns:a16="http://schemas.microsoft.com/office/drawing/2014/main" id="{63A611F8-AC69-4849-97F5-E308213072E7}"/>
              </a:ext>
            </a:extLst>
          </p:cNvPr>
          <p:cNvSpPr>
            <a:spLocks xmlns:a="http://schemas.openxmlformats.org/drawingml/2006/main" noGrp="1"/>
          </p:cNvSpPr>
          <p:nvPr/>
        </p:nvSpPr>
        <p:spPr>
          <a:xfrm xmlns:a="http://schemas.openxmlformats.org/drawingml/2006/main">
            <a:off x="400050" y="1714500"/>
            <a:ext cx="7286625"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4950" b="1" i="0">
                <a:solidFill>
                  <a:srgbClr val="10130F"/>
                </a:solidFill>
                <a:latin typeface="Helvetica Neue"/>
                <a:ea typeface="Helvetica Neue"/>
                <a:cs typeface="Helvetica Neue"/>
              </a:defRPr>
            </a:pPr>
            <a:r>
              <a:rPr sz="4950" b="1" i="0">
                <a:solidFill>
                  <a:srgbClr val="10130F"/>
                </a:solidFill>
                <a:latin typeface="Helvetica Neue"/>
                <a:ea typeface="Helvetica Neue"/>
                <a:cs typeface="Helvetica Neue"/>
              </a:rPr>
              <a:t>Treat facility identity</a:t>
            </a:r>
          </a:p>
          <a:p xmlns:a="http://schemas.openxmlformats.org/drawingml/2006/main">
            <a:pPr algn="l">
              <a:defRPr sz="4950" b="1" i="0">
                <a:solidFill>
                  <a:srgbClr val="10130F"/>
                </a:solidFill>
                <a:latin typeface="Helvetica Neue"/>
                <a:ea typeface="Helvetica Neue"/>
                <a:cs typeface="Helvetica Neue"/>
              </a:defRPr>
            </a:pPr>
            <a:r>
              <a:rPr sz="4950" b="1" i="0">
                <a:solidFill>
                  <a:srgbClr val="10130F"/>
                </a:solidFill>
                <a:latin typeface="Helvetica Neue"/>
                <a:ea typeface="Helvetica Neue"/>
                <a:cs typeface="Helvetica Neue"/>
              </a:rPr>
              <a:t>as controlled data.</a:t>
            </a:r>
          </a:p>
        </p:txBody>
      </p:sp>
      <p:sp>
        <p:nvSpPr>
          <p:cNvPr id="3" name="close-copy">
            <a:extLst xmlns:a="http://schemas.openxmlformats.org/drawingml/2006/main">
              <a:ext uri="{FF2B5EF4-FFF2-40B4-BE49-F238E27FC236}">
                <a16:creationId xmlns:a16="http://schemas.microsoft.com/office/drawing/2014/main" id="{FECC5FC1-9D69-43E3-B9AB-6EE1161FE035}"/>
              </a:ext>
            </a:extLst>
          </p:cNvPr>
          <p:cNvSpPr>
            <a:spLocks xmlns:a="http://schemas.openxmlformats.org/drawingml/2006/main" noGrp="1"/>
          </p:cNvSpPr>
          <p:nvPr/>
        </p:nvSpPr>
        <p:spPr>
          <a:xfrm xmlns:a="http://schemas.openxmlformats.org/drawingml/2006/main">
            <a:off x="400050" y="3857625"/>
            <a:ext cx="65722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0" i="0">
                <a:solidFill>
                  <a:srgbClr val="596056"/>
                </a:solidFill>
                <a:latin typeface="Helvetica Neue"/>
                <a:ea typeface="Helvetica Neue"/>
                <a:cs typeface="Helvetica Neue"/>
              </a:defRPr>
            </a:pPr>
            <a:r>
              <a:rPr sz="2175" b="0" i="0">
                <a:solidFill>
                  <a:srgbClr val="596056"/>
                </a:solidFill>
                <a:latin typeface="Helvetica Neue"/>
                <a:ea typeface="Helvetica Neue"/>
                <a:cs typeface="Helvetica Neue"/>
              </a:rPr>
              <a:t>Start with one exact facility. Name the source. Name the owner. Preserve the hold. Verify the visible result.</a:t>
            </a:r>
          </a:p>
        </p:txBody>
      </p:sp>
      <p:sp>
        <p:nvSpPr>
          <p:cNvPr id="4" name="close-contact">
            <a:extLst xmlns:a="http://schemas.openxmlformats.org/drawingml/2006/main">
              <a:ext uri="{FF2B5EF4-FFF2-40B4-BE49-F238E27FC236}">
                <a16:creationId xmlns:a16="http://schemas.microsoft.com/office/drawing/2014/main" id="{C8AC2FF2-9568-41B2-ADB7-8EA5BEB6EB87}"/>
              </a:ext>
            </a:extLst>
          </p:cNvPr>
          <p:cNvSpPr>
            <a:spLocks xmlns:a="http://schemas.openxmlformats.org/drawingml/2006/main" noGrp="1"/>
          </p:cNvSpPr>
          <p:nvPr/>
        </p:nvSpPr>
        <p:spPr>
          <a:xfrm xmlns:a="http://schemas.openxmlformats.org/drawingml/2006/main">
            <a:off x="400050" y="5391150"/>
            <a:ext cx="7239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Jared Mastroianni · Chief Operating Officer, modSTORAGE</a:t>
            </a:r>
          </a:p>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jared@modstorage.com · jaredmodstorage.github.io/speaking/</a:t>
            </a:r>
          </a:p>
        </p:txBody>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cd7a35b59b66498b"/>
          <a:srcRect xmlns:a="http://schemas.openxmlformats.org/drawingml/2006/main" l="16667" t="0" r="16667" b="0"/>
          <a:stretch xmlns:a="http://schemas.openxmlformats.org/drawingml/2006/main">
            <a:fillRect l="0" t="0" r="0" b="0"/>
          </a:stretch>
        </p:blipFill>
        <p:spPr>
          <a:xfrm xmlns:a="http://schemas.openxmlformats.org/drawingml/2006/main">
            <a:off x="8334375" y="1066800"/>
            <a:ext cx="3048000" cy="4572000"/>
          </a:xfrm>
          <a:prstGeom xmlns:a="http://schemas.openxmlformats.org/drawingml/2006/main" prst="roundRect">
            <a:avLst>
              <a:gd name="adj" fmla="val 5625"/>
            </a:avLst>
          </a:prstGeom>
        </p:spPr>
      </p:pic>
    </p:spTree>
    <p:extLst>
      <p:ext uri="{BB962C8B-B14F-4D97-AF65-F5344CB8AC3E}">
        <p14:creationId xmlns:p14="http://schemas.microsoft.com/office/powerpoint/2010/main" val="693112268"/>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kicker-2">
            <a:extLst xmlns:a="http://schemas.openxmlformats.org/drawingml/2006/main">
              <a:ext uri="{FF2B5EF4-FFF2-40B4-BE49-F238E27FC236}">
                <a16:creationId xmlns:a16="http://schemas.microsoft.com/office/drawing/2014/main" id="{FF93C8C8-4B4D-430B-8E6B-5DA92BC00DDF}"/>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2">
            <a:extLst xmlns:a="http://schemas.openxmlformats.org/drawingml/2006/main">
              <a:ext uri="{FF2B5EF4-FFF2-40B4-BE49-F238E27FC236}">
                <a16:creationId xmlns:a16="http://schemas.microsoft.com/office/drawing/2014/main" id="{233622D3-3209-4901-B10C-A48491138736}"/>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Facility identity is an operating control</a:t>
            </a:r>
          </a:p>
        </p:txBody>
      </p:sp>
      <p:sp>
        <p:nvSpPr>
          <p:cNvPr id="3" name="title-rule-2">
            <a:extLst xmlns:a="http://schemas.openxmlformats.org/drawingml/2006/main">
              <a:ext uri="{FF2B5EF4-FFF2-40B4-BE49-F238E27FC236}">
                <a16:creationId xmlns:a16="http://schemas.microsoft.com/office/drawing/2014/main" id="{5EC04259-FEB3-4BAF-8974-C9757FF65805}"/>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control-thesis">
            <a:extLst xmlns:a="http://schemas.openxmlformats.org/drawingml/2006/main">
              <a:ext uri="{FF2B5EF4-FFF2-40B4-BE49-F238E27FC236}">
                <a16:creationId xmlns:a16="http://schemas.microsoft.com/office/drawing/2014/main" id="{0A4032A1-ABE3-4F4C-8793-E40E652BBED0}"/>
              </a:ext>
            </a:extLst>
          </p:cNvPr>
          <p:cNvSpPr>
            <a:spLocks xmlns:a="http://schemas.openxmlformats.org/drawingml/2006/main" noGrp="1"/>
          </p:cNvSpPr>
          <p:nvPr/>
        </p:nvSpPr>
        <p:spPr>
          <a:xfrm xmlns:a="http://schemas.openxmlformats.org/drawingml/2006/main">
            <a:off x="400050" y="1962150"/>
            <a:ext cx="4762500" cy="1695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850" b="1" i="0">
                <a:solidFill>
                  <a:srgbClr val="10130F"/>
                </a:solidFill>
                <a:latin typeface="Helvetica Neue"/>
                <a:ea typeface="Helvetica Neue"/>
                <a:cs typeface="Helvetica Neue"/>
              </a:defRPr>
            </a:pPr>
            <a:r>
              <a:rPr sz="2850" b="1" i="0">
                <a:solidFill>
                  <a:srgbClr val="10130F"/>
                </a:solidFill>
                <a:latin typeface="Helvetica Neue"/>
                <a:ea typeface="Helvetica Neue"/>
                <a:cs typeface="Helvetica Neue"/>
              </a:rPr>
              <a:t>The same facility facts travel through dozens of systems—and drift independently.</a:t>
            </a:r>
          </a:p>
        </p:txBody>
      </p:sp>
      <p:sp>
        <p:nvSpPr>
          <p:cNvPr id="5" name="control-explanation">
            <a:extLst xmlns:a="http://schemas.openxmlformats.org/drawingml/2006/main">
              <a:ext uri="{FF2B5EF4-FFF2-40B4-BE49-F238E27FC236}">
                <a16:creationId xmlns:a16="http://schemas.microsoft.com/office/drawing/2014/main" id="{635F3FDE-8D5C-4A41-B094-71BC4D0995E9}"/>
              </a:ext>
            </a:extLst>
          </p:cNvPr>
          <p:cNvSpPr>
            <a:spLocks xmlns:a="http://schemas.openxmlformats.org/drawingml/2006/main" noGrp="1"/>
          </p:cNvSpPr>
          <p:nvPr/>
        </p:nvSpPr>
        <p:spPr>
          <a:xfrm xmlns:a="http://schemas.openxmlformats.org/drawingml/2006/main">
            <a:off x="400050" y="3943350"/>
            <a:ext cx="4762500" cy="1543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0" i="0">
                <a:solidFill>
                  <a:srgbClr val="596056"/>
                </a:solidFill>
                <a:latin typeface="Helvetica Neue"/>
                <a:ea typeface="Helvetica Neue"/>
                <a:cs typeface="Helvetica Neue"/>
              </a:defRPr>
            </a:pPr>
            <a:r>
              <a:rPr sz="1800" b="0" i="0">
                <a:solidFill>
                  <a:srgbClr val="596056"/>
                </a:solidFill>
                <a:latin typeface="Helvetica Neue"/>
                <a:ea typeface="Helvetica Neue"/>
                <a:cs typeface="Helvetica Neue"/>
              </a:rPr>
              <a:t>The control is not ‘make every listing match.’ It is: know the source, owner, permitted action, required hold, and visible proof for each field.</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af886b8f4f8f479b"/>
          <a:srcRect xmlns:a="http://schemas.openxmlformats.org/drawingml/2006/main" l="11905" t="0" r="11905" b="0"/>
          <a:stretch xmlns:a="http://schemas.openxmlformats.org/drawingml/2006/main">
            <a:fillRect l="0" t="0" r="0" b="0"/>
          </a:stretch>
        </p:blipFill>
        <p:spPr>
          <a:xfrm xmlns:a="http://schemas.openxmlformats.org/drawingml/2006/main">
            <a:off x="5600700" y="1695450"/>
            <a:ext cx="6191250" cy="4267200"/>
          </a:xfrm>
          <a:prstGeom xmlns:a="http://schemas.openxmlformats.org/drawingml/2006/main" prst="rect">
            <a:avLst/>
          </a:prstGeom>
        </p:spPr>
      </p:pic>
      <p:sp>
        <p:nvSpPr>
          <p:cNvPr id="7" name="footer-copy-2">
            <a:extLst xmlns:a="http://schemas.openxmlformats.org/drawingml/2006/main">
              <a:ext uri="{FF2B5EF4-FFF2-40B4-BE49-F238E27FC236}">
                <a16:creationId xmlns:a16="http://schemas.microsoft.com/office/drawing/2014/main" id="{406ABC02-C1C1-4166-83FE-0234EC01B2B7}"/>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8" name="footer-number-2">
            <a:extLst xmlns:a="http://schemas.openxmlformats.org/drawingml/2006/main">
              <a:ext uri="{FF2B5EF4-FFF2-40B4-BE49-F238E27FC236}">
                <a16:creationId xmlns:a16="http://schemas.microsoft.com/office/drawing/2014/main" id="{A0E2BCB7-3440-41F6-8DA1-939138F08D1B}"/>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02</a:t>
            </a:r>
          </a:p>
        </p:txBody>
      </p:sp>
    </p:spTree>
    <p:extLst>
      <p:ext uri="{BB962C8B-B14F-4D97-AF65-F5344CB8AC3E}">
        <p14:creationId xmlns:p14="http://schemas.microsoft.com/office/powerpoint/2010/main" val="1511076513"/>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kicker-3">
            <a:extLst xmlns:a="http://schemas.openxmlformats.org/drawingml/2006/main">
              <a:ext uri="{FF2B5EF4-FFF2-40B4-BE49-F238E27FC236}">
                <a16:creationId xmlns:a16="http://schemas.microsoft.com/office/drawing/2014/main" id="{04513009-A987-4035-8D56-02D028D170F1}"/>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3">
            <a:extLst xmlns:a="http://schemas.openxmlformats.org/drawingml/2006/main">
              <a:ext uri="{FF2B5EF4-FFF2-40B4-BE49-F238E27FC236}">
                <a16:creationId xmlns:a16="http://schemas.microsoft.com/office/drawing/2014/main" id="{E817FE91-34F6-4CB8-8BBF-998900007CA5}"/>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A plausible record can still be wrong</a:t>
            </a:r>
          </a:p>
        </p:txBody>
      </p:sp>
      <p:sp>
        <p:nvSpPr>
          <p:cNvPr id="3" name="title-rule-3">
            <a:extLst xmlns:a="http://schemas.openxmlformats.org/drawingml/2006/main">
              <a:ext uri="{FF2B5EF4-FFF2-40B4-BE49-F238E27FC236}">
                <a16:creationId xmlns:a16="http://schemas.microsoft.com/office/drawing/2014/main" id="{CD3CE4CC-FF68-452C-9A6C-881C2B198A41}"/>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plausibility-headline">
            <a:extLst xmlns:a="http://schemas.openxmlformats.org/drawingml/2006/main">
              <a:ext uri="{FF2B5EF4-FFF2-40B4-BE49-F238E27FC236}">
                <a16:creationId xmlns:a16="http://schemas.microsoft.com/office/drawing/2014/main" id="{EEC96479-34FF-4B78-8BF2-B198BF011C4A}"/>
              </a:ext>
            </a:extLst>
          </p:cNvPr>
          <p:cNvSpPr>
            <a:spLocks xmlns:a="http://schemas.openxmlformats.org/drawingml/2006/main" noGrp="1"/>
          </p:cNvSpPr>
          <p:nvPr/>
        </p:nvSpPr>
        <p:spPr>
          <a:xfrm xmlns:a="http://schemas.openxmlformats.org/drawingml/2006/main">
            <a:off x="400050" y="1771650"/>
            <a:ext cx="5667375" cy="1295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900" b="1" i="0">
                <a:solidFill>
                  <a:srgbClr val="10130F"/>
                </a:solidFill>
                <a:latin typeface="Helvetica Neue"/>
                <a:ea typeface="Helvetica Neue"/>
                <a:cs typeface="Helvetica Neue"/>
              </a:defRPr>
            </a:pPr>
            <a:r>
              <a:rPr sz="3900" b="1" i="0">
                <a:solidFill>
                  <a:srgbClr val="10130F"/>
                </a:solidFill>
                <a:latin typeface="Helvetica Neue"/>
                <a:ea typeface="Helvetica Neue"/>
                <a:cs typeface="Helvetica Neue"/>
              </a:rPr>
              <a:t>Plausibility is not proof.</a:t>
            </a:r>
          </a:p>
        </p:txBody>
      </p:sp>
      <p:sp>
        <p:nvSpPr>
          <p:cNvPr id="5" name="plausibility-copy">
            <a:extLst xmlns:a="http://schemas.openxmlformats.org/drawingml/2006/main">
              <a:ext uri="{FF2B5EF4-FFF2-40B4-BE49-F238E27FC236}">
                <a16:creationId xmlns:a16="http://schemas.microsoft.com/office/drawing/2014/main" id="{44E06F9B-21BF-49EF-8092-B960A7CC7BE1}"/>
              </a:ext>
            </a:extLst>
          </p:cNvPr>
          <p:cNvSpPr>
            <a:spLocks xmlns:a="http://schemas.openxmlformats.org/drawingml/2006/main" noGrp="1"/>
          </p:cNvSpPr>
          <p:nvPr/>
        </p:nvSpPr>
        <p:spPr>
          <a:xfrm xmlns:a="http://schemas.openxmlformats.org/drawingml/2006/main">
            <a:off x="400050" y="3333750"/>
            <a:ext cx="5191125" cy="1828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i="0">
                <a:solidFill>
                  <a:srgbClr val="596056"/>
                </a:solidFill>
                <a:latin typeface="Helvetica Neue"/>
                <a:ea typeface="Helvetica Neue"/>
                <a:cs typeface="Helvetica Neue"/>
              </a:defRPr>
            </a:pPr>
            <a:r>
              <a:rPr sz="2025" b="0" i="0">
                <a:solidFill>
                  <a:srgbClr val="596056"/>
                </a:solidFill>
                <a:latin typeface="Helvetica Neue"/>
                <a:ea typeface="Helvetica Neue"/>
                <a:cs typeface="Helvetica Neue"/>
              </a:rPr>
              <a:t>A customer-facing name may be recognizable while the address, access hours, lifecycle state, or facility URL belongs to another record.</a:t>
            </a:r>
          </a:p>
        </p:txBody>
      </p:sp>
      <p:sp>
        <p:nvSpPr>
          <p:cNvPr id="6" name="example-label-0">
            <a:extLst xmlns:a="http://schemas.openxmlformats.org/drawingml/2006/main">
              <a:ext uri="{FF2B5EF4-FFF2-40B4-BE49-F238E27FC236}">
                <a16:creationId xmlns:a16="http://schemas.microsoft.com/office/drawing/2014/main" id="{46F3B9B5-0BFA-4A4C-9B6C-1E78935EBA93}"/>
              </a:ext>
            </a:extLst>
          </p:cNvPr>
          <p:cNvSpPr>
            <a:spLocks xmlns:a="http://schemas.openxmlformats.org/drawingml/2006/main" noGrp="1"/>
          </p:cNvSpPr>
          <p:nvPr/>
        </p:nvSpPr>
        <p:spPr>
          <a:xfrm xmlns:a="http://schemas.openxmlformats.org/drawingml/2006/main">
            <a:off x="6496050" y="1752600"/>
            <a:ext cx="10001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NAME</a:t>
            </a:r>
          </a:p>
        </p:txBody>
      </p:sp>
      <p:sp>
        <p:nvSpPr>
          <p:cNvPr id="7" name="example-copy-0">
            <a:extLst xmlns:a="http://schemas.openxmlformats.org/drawingml/2006/main">
              <a:ext uri="{FF2B5EF4-FFF2-40B4-BE49-F238E27FC236}">
                <a16:creationId xmlns:a16="http://schemas.microsoft.com/office/drawing/2014/main" id="{7A6F733D-813A-4BE0-B781-C3CCE0FF0FB1}"/>
              </a:ext>
            </a:extLst>
          </p:cNvPr>
          <p:cNvSpPr>
            <a:spLocks xmlns:a="http://schemas.openxmlformats.org/drawingml/2006/main" noGrp="1"/>
          </p:cNvSpPr>
          <p:nvPr/>
        </p:nvSpPr>
        <p:spPr>
          <a:xfrm xmlns:a="http://schemas.openxmlformats.org/drawingml/2006/main">
            <a:off x="7667625" y="1714500"/>
            <a:ext cx="3886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1" i="0">
                <a:solidFill>
                  <a:srgbClr val="10130F"/>
                </a:solidFill>
                <a:latin typeface="Helvetica Neue"/>
                <a:ea typeface="Helvetica Neue"/>
                <a:cs typeface="Helvetica Neue"/>
              </a:defRPr>
            </a:pPr>
            <a:r>
              <a:rPr sz="1800" b="1" i="0">
                <a:solidFill>
                  <a:srgbClr val="10130F"/>
                </a:solidFill>
                <a:latin typeface="Helvetica Neue"/>
                <a:ea typeface="Helvetica Neue"/>
                <a:cs typeface="Helvetica Neue"/>
              </a:rPr>
              <a:t>Approved name vs. promotional modifier</a:t>
            </a:r>
          </a:p>
        </p:txBody>
      </p:sp>
      <p:sp>
        <p:nvSpPr>
          <p:cNvPr id="8" name="example-rule-0">
            <a:extLst xmlns:a="http://schemas.openxmlformats.org/drawingml/2006/main">
              <a:ext uri="{FF2B5EF4-FFF2-40B4-BE49-F238E27FC236}">
                <a16:creationId xmlns:a16="http://schemas.microsoft.com/office/drawing/2014/main" id="{81DC4B17-68DF-47D3-8C64-A16CF8E2CED7}"/>
              </a:ext>
            </a:extLst>
          </p:cNvPr>
          <p:cNvSpPr>
            <a:spLocks xmlns:a="http://schemas.openxmlformats.org/drawingml/2006/main" noGrp="1"/>
          </p:cNvSpPr>
          <p:nvPr/>
        </p:nvSpPr>
        <p:spPr>
          <a:xfrm xmlns:a="http://schemas.openxmlformats.org/drawingml/2006/main">
            <a:off x="6496050" y="2400300"/>
            <a:ext cx="5057775"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9" name="example-label-1">
            <a:extLst xmlns:a="http://schemas.openxmlformats.org/drawingml/2006/main">
              <a:ext uri="{FF2B5EF4-FFF2-40B4-BE49-F238E27FC236}">
                <a16:creationId xmlns:a16="http://schemas.microsoft.com/office/drawing/2014/main" id="{7DA3572C-C6D7-4772-AF29-6B43CEEFAF45}"/>
              </a:ext>
            </a:extLst>
          </p:cNvPr>
          <p:cNvSpPr>
            <a:spLocks xmlns:a="http://schemas.openxmlformats.org/drawingml/2006/main" noGrp="1"/>
          </p:cNvSpPr>
          <p:nvPr/>
        </p:nvSpPr>
        <p:spPr>
          <a:xfrm xmlns:a="http://schemas.openxmlformats.org/drawingml/2006/main">
            <a:off x="6496050" y="2733675"/>
            <a:ext cx="10001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7354A8"/>
                </a:solidFill>
                <a:latin typeface="Helvetica Neue"/>
                <a:ea typeface="Helvetica Neue"/>
                <a:cs typeface="Helvetica Neue"/>
              </a:defRPr>
            </a:pPr>
            <a:r>
              <a:rPr sz="1125" b="1" i="0">
                <a:solidFill>
                  <a:srgbClr val="7354A8"/>
                </a:solidFill>
                <a:latin typeface="Helvetica Neue"/>
                <a:ea typeface="Helvetica Neue"/>
                <a:cs typeface="Helvetica Neue"/>
              </a:rPr>
              <a:t>HOURS</a:t>
            </a:r>
          </a:p>
        </p:txBody>
      </p:sp>
      <p:sp>
        <p:nvSpPr>
          <p:cNvPr id="10" name="example-copy-1">
            <a:extLst xmlns:a="http://schemas.openxmlformats.org/drawingml/2006/main">
              <a:ext uri="{FF2B5EF4-FFF2-40B4-BE49-F238E27FC236}">
                <a16:creationId xmlns:a16="http://schemas.microsoft.com/office/drawing/2014/main" id="{57A0F300-BE7B-4621-8A6B-B1D6FDE297E8}"/>
              </a:ext>
            </a:extLst>
          </p:cNvPr>
          <p:cNvSpPr>
            <a:spLocks xmlns:a="http://schemas.openxmlformats.org/drawingml/2006/main" noGrp="1"/>
          </p:cNvSpPr>
          <p:nvPr/>
        </p:nvSpPr>
        <p:spPr>
          <a:xfrm xmlns:a="http://schemas.openxmlformats.org/drawingml/2006/main">
            <a:off x="7667625" y="2695575"/>
            <a:ext cx="3886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1" i="0">
                <a:solidFill>
                  <a:srgbClr val="10130F"/>
                </a:solidFill>
                <a:latin typeface="Helvetica Neue"/>
                <a:ea typeface="Helvetica Neue"/>
                <a:cs typeface="Helvetica Neue"/>
              </a:defRPr>
            </a:pPr>
            <a:r>
              <a:rPr sz="1800" b="1" i="0">
                <a:solidFill>
                  <a:srgbClr val="10130F"/>
                </a:solidFill>
                <a:latin typeface="Helvetica Neue"/>
                <a:ea typeface="Helvetica Neue"/>
                <a:cs typeface="Helvetica Neue"/>
              </a:rPr>
              <a:t>Office service vs. tenant access</a:t>
            </a:r>
          </a:p>
        </p:txBody>
      </p:sp>
      <p:sp>
        <p:nvSpPr>
          <p:cNvPr id="11" name="example-rule-1">
            <a:extLst xmlns:a="http://schemas.openxmlformats.org/drawingml/2006/main">
              <a:ext uri="{FF2B5EF4-FFF2-40B4-BE49-F238E27FC236}">
                <a16:creationId xmlns:a16="http://schemas.microsoft.com/office/drawing/2014/main" id="{6D4543DA-9F0E-4889-87D5-FAA83AD0C166}"/>
              </a:ext>
            </a:extLst>
          </p:cNvPr>
          <p:cNvSpPr>
            <a:spLocks xmlns:a="http://schemas.openxmlformats.org/drawingml/2006/main" noGrp="1"/>
          </p:cNvSpPr>
          <p:nvPr/>
        </p:nvSpPr>
        <p:spPr>
          <a:xfrm xmlns:a="http://schemas.openxmlformats.org/drawingml/2006/main">
            <a:off x="6496050" y="3381375"/>
            <a:ext cx="5057775"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2" name="example-label-2">
            <a:extLst xmlns:a="http://schemas.openxmlformats.org/drawingml/2006/main">
              <a:ext uri="{FF2B5EF4-FFF2-40B4-BE49-F238E27FC236}">
                <a16:creationId xmlns:a16="http://schemas.microsoft.com/office/drawing/2014/main" id="{AFE7889D-FC75-4C63-85B5-1463D57A3DA7}"/>
              </a:ext>
            </a:extLst>
          </p:cNvPr>
          <p:cNvSpPr>
            <a:spLocks xmlns:a="http://schemas.openxmlformats.org/drawingml/2006/main" noGrp="1"/>
          </p:cNvSpPr>
          <p:nvPr/>
        </p:nvSpPr>
        <p:spPr>
          <a:xfrm xmlns:a="http://schemas.openxmlformats.org/drawingml/2006/main">
            <a:off x="6496050" y="3714750"/>
            <a:ext cx="10001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STATUS</a:t>
            </a:r>
          </a:p>
        </p:txBody>
      </p:sp>
      <p:sp>
        <p:nvSpPr>
          <p:cNvPr id="13" name="example-copy-2">
            <a:extLst xmlns:a="http://schemas.openxmlformats.org/drawingml/2006/main">
              <a:ext uri="{FF2B5EF4-FFF2-40B4-BE49-F238E27FC236}">
                <a16:creationId xmlns:a16="http://schemas.microsoft.com/office/drawing/2014/main" id="{A2695398-A89F-4AEC-AF27-90DA382E3F9C}"/>
              </a:ext>
            </a:extLst>
          </p:cNvPr>
          <p:cNvSpPr>
            <a:spLocks xmlns:a="http://schemas.openxmlformats.org/drawingml/2006/main" noGrp="1"/>
          </p:cNvSpPr>
          <p:nvPr/>
        </p:nvSpPr>
        <p:spPr>
          <a:xfrm xmlns:a="http://schemas.openxmlformats.org/drawingml/2006/main">
            <a:off x="7667625" y="3676650"/>
            <a:ext cx="3886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1" i="0">
                <a:solidFill>
                  <a:srgbClr val="10130F"/>
                </a:solidFill>
                <a:latin typeface="Helvetica Neue"/>
                <a:ea typeface="Helvetica Neue"/>
                <a:cs typeface="Helvetica Neue"/>
              </a:defRPr>
            </a:pPr>
            <a:r>
              <a:rPr sz="1800" b="1" i="0">
                <a:solidFill>
                  <a:srgbClr val="10130F"/>
                </a:solidFill>
                <a:latin typeface="Helvetica Neue"/>
                <a:ea typeface="Helvetica Neue"/>
                <a:cs typeface="Helvetica Neue"/>
              </a:rPr>
              <a:t>Active vs. opening, closed, legacy, or transferred</a:t>
            </a:r>
          </a:p>
        </p:txBody>
      </p:sp>
      <p:sp>
        <p:nvSpPr>
          <p:cNvPr id="14" name="example-rule-2">
            <a:extLst xmlns:a="http://schemas.openxmlformats.org/drawingml/2006/main">
              <a:ext uri="{FF2B5EF4-FFF2-40B4-BE49-F238E27FC236}">
                <a16:creationId xmlns:a16="http://schemas.microsoft.com/office/drawing/2014/main" id="{9DD7A3E0-5641-4C5B-9C97-33B7ECCD80A5}"/>
              </a:ext>
            </a:extLst>
          </p:cNvPr>
          <p:cNvSpPr>
            <a:spLocks xmlns:a="http://schemas.openxmlformats.org/drawingml/2006/main" noGrp="1"/>
          </p:cNvSpPr>
          <p:nvPr/>
        </p:nvSpPr>
        <p:spPr>
          <a:xfrm xmlns:a="http://schemas.openxmlformats.org/drawingml/2006/main">
            <a:off x="6496050" y="4362450"/>
            <a:ext cx="5057775"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5" name="example-label-3">
            <a:extLst xmlns:a="http://schemas.openxmlformats.org/drawingml/2006/main">
              <a:ext uri="{FF2B5EF4-FFF2-40B4-BE49-F238E27FC236}">
                <a16:creationId xmlns:a16="http://schemas.microsoft.com/office/drawing/2014/main" id="{74704AD5-D233-419D-9A8B-CF960DDDE6C8}"/>
              </a:ext>
            </a:extLst>
          </p:cNvPr>
          <p:cNvSpPr>
            <a:spLocks xmlns:a="http://schemas.openxmlformats.org/drawingml/2006/main" noGrp="1"/>
          </p:cNvSpPr>
          <p:nvPr/>
        </p:nvSpPr>
        <p:spPr>
          <a:xfrm xmlns:a="http://schemas.openxmlformats.org/drawingml/2006/main">
            <a:off x="6496050" y="4695825"/>
            <a:ext cx="10001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7354A8"/>
                </a:solidFill>
                <a:latin typeface="Helvetica Neue"/>
                <a:ea typeface="Helvetica Neue"/>
                <a:cs typeface="Helvetica Neue"/>
              </a:defRPr>
            </a:pPr>
            <a:r>
              <a:rPr sz="1125" b="1" i="0">
                <a:solidFill>
                  <a:srgbClr val="7354A8"/>
                </a:solidFill>
                <a:latin typeface="Helvetica Neue"/>
                <a:ea typeface="Helvetica Neue"/>
                <a:cs typeface="Helvetica Neue"/>
              </a:rPr>
              <a:t>ROLE</a:t>
            </a:r>
          </a:p>
        </p:txBody>
      </p:sp>
      <p:sp>
        <p:nvSpPr>
          <p:cNvPr id="16" name="example-copy-3">
            <a:extLst xmlns:a="http://schemas.openxmlformats.org/drawingml/2006/main">
              <a:ext uri="{FF2B5EF4-FFF2-40B4-BE49-F238E27FC236}">
                <a16:creationId xmlns:a16="http://schemas.microsoft.com/office/drawing/2014/main" id="{58A4FF5C-81DC-49E1-BDA1-8301A8E54C79}"/>
              </a:ext>
            </a:extLst>
          </p:cNvPr>
          <p:cNvSpPr>
            <a:spLocks xmlns:a="http://schemas.openxmlformats.org/drawingml/2006/main" noGrp="1"/>
          </p:cNvSpPr>
          <p:nvPr/>
        </p:nvSpPr>
        <p:spPr>
          <a:xfrm xmlns:a="http://schemas.openxmlformats.org/drawingml/2006/main">
            <a:off x="7667625" y="4657725"/>
            <a:ext cx="3886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800" b="1" i="0">
                <a:solidFill>
                  <a:srgbClr val="10130F"/>
                </a:solidFill>
                <a:latin typeface="Helvetica Neue"/>
                <a:ea typeface="Helvetica Neue"/>
                <a:cs typeface="Helvetica Neue"/>
              </a:defRPr>
            </a:pPr>
            <a:r>
              <a:rPr sz="1800" b="1" i="0">
                <a:solidFill>
                  <a:srgbClr val="10130F"/>
                </a:solidFill>
                <a:latin typeface="Helvetica Neue"/>
                <a:ea typeface="Helvetica Neue"/>
                <a:cs typeface="Helvetica Neue"/>
              </a:rPr>
              <a:t>Platform access vs. legal owner or operator</a:t>
            </a:r>
          </a:p>
        </p:txBody>
      </p:sp>
      <p:sp>
        <p:nvSpPr>
          <p:cNvPr id="17" name="example-rule-3">
            <a:extLst xmlns:a="http://schemas.openxmlformats.org/drawingml/2006/main">
              <a:ext uri="{FF2B5EF4-FFF2-40B4-BE49-F238E27FC236}">
                <a16:creationId xmlns:a16="http://schemas.microsoft.com/office/drawing/2014/main" id="{DB869E82-043F-4B41-B543-ADE919CCE466}"/>
              </a:ext>
            </a:extLst>
          </p:cNvPr>
          <p:cNvSpPr>
            <a:spLocks xmlns:a="http://schemas.openxmlformats.org/drawingml/2006/main" noGrp="1"/>
          </p:cNvSpPr>
          <p:nvPr/>
        </p:nvSpPr>
        <p:spPr>
          <a:xfrm xmlns:a="http://schemas.openxmlformats.org/drawingml/2006/main">
            <a:off x="6496050" y="5343525"/>
            <a:ext cx="5057775"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18" name="footer-copy-3">
            <a:extLst xmlns:a="http://schemas.openxmlformats.org/drawingml/2006/main">
              <a:ext uri="{FF2B5EF4-FFF2-40B4-BE49-F238E27FC236}">
                <a16:creationId xmlns:a16="http://schemas.microsoft.com/office/drawing/2014/main" id="{54F9E94A-12BF-40FE-8900-D9DEE1A493F9}"/>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19" name="footer-number-3">
            <a:extLst xmlns:a="http://schemas.openxmlformats.org/drawingml/2006/main">
              <a:ext uri="{FF2B5EF4-FFF2-40B4-BE49-F238E27FC236}">
                <a16:creationId xmlns:a16="http://schemas.microsoft.com/office/drawing/2014/main" id="{D4939E64-7114-443F-B5D6-F549F5E7DDF1}"/>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03</a:t>
            </a:r>
          </a:p>
        </p:txBody>
      </p:sp>
    </p:spTree>
    <p:extLst>
      <p:ext uri="{BB962C8B-B14F-4D97-AF65-F5344CB8AC3E}">
        <p14:creationId xmlns:p14="http://schemas.microsoft.com/office/powerpoint/2010/main" val="74387723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kicker-4">
            <a:extLst xmlns:a="http://schemas.openxmlformats.org/drawingml/2006/main">
              <a:ext uri="{FF2B5EF4-FFF2-40B4-BE49-F238E27FC236}">
                <a16:creationId xmlns:a16="http://schemas.microsoft.com/office/drawing/2014/main" id="{5130EB2F-514C-4A86-83BC-3BAFC64EDA25}"/>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4">
            <a:extLst xmlns:a="http://schemas.openxmlformats.org/drawingml/2006/main">
              <a:ext uri="{FF2B5EF4-FFF2-40B4-BE49-F238E27FC236}">
                <a16:creationId xmlns:a16="http://schemas.microsoft.com/office/drawing/2014/main" id="{0C475B04-6646-4629-A08F-CE1B02D13A51}"/>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Three domains must never collapse</a:t>
            </a:r>
          </a:p>
        </p:txBody>
      </p:sp>
      <p:sp>
        <p:nvSpPr>
          <p:cNvPr id="3" name="title-rule-4">
            <a:extLst xmlns:a="http://schemas.openxmlformats.org/drawingml/2006/main">
              <a:ext uri="{FF2B5EF4-FFF2-40B4-BE49-F238E27FC236}">
                <a16:creationId xmlns:a16="http://schemas.microsoft.com/office/drawing/2014/main" id="{D7CFF326-4BBB-4A0B-9AF6-A92B2CD7FC43}"/>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domain-axis">
            <a:extLst xmlns:a="http://schemas.openxmlformats.org/drawingml/2006/main">
              <a:ext uri="{FF2B5EF4-FFF2-40B4-BE49-F238E27FC236}">
                <a16:creationId xmlns:a16="http://schemas.microsoft.com/office/drawing/2014/main" id="{2C822FCD-4FA3-401F-9E51-02913BF82CF3}"/>
              </a:ext>
            </a:extLst>
          </p:cNvPr>
          <p:cNvSpPr>
            <a:spLocks xmlns:a="http://schemas.openxmlformats.org/drawingml/2006/main" noGrp="1"/>
          </p:cNvSpPr>
          <p:nvPr/>
        </p:nvSpPr>
        <p:spPr>
          <a:xfrm xmlns:a="http://schemas.openxmlformats.org/drawingml/2006/main">
            <a:off x="723900" y="3276600"/>
            <a:ext cx="10744200" cy="0"/>
          </a:xfrm>
          <a:prstGeom xmlns:a="http://schemas.openxmlformats.org/drawingml/2006/main" prst="line">
            <a:avLst/>
          </a:prstGeom>
          <a:noFill xmlns:a="http://schemas.openxmlformats.org/drawingml/2006/main"/>
          <a:ln xmlns:a="http://schemas.openxmlformats.org/drawingml/2006/main" w="14288">
            <a:solidFill>
              <a:srgbClr val="10130F"/>
            </a:solidFill>
            <a:prstDash val="solid"/>
          </a:ln>
        </p:spPr>
      </p:sp>
      <p:sp>
        <p:nvSpPr>
          <p:cNvPr id="5" name="domain-node-0">
            <a:extLst xmlns:a="http://schemas.openxmlformats.org/drawingml/2006/main">
              <a:ext uri="{FF2B5EF4-FFF2-40B4-BE49-F238E27FC236}">
                <a16:creationId xmlns:a16="http://schemas.microsoft.com/office/drawing/2014/main" id="{7B9B5DB6-523D-4655-8289-DF722E1D1878}"/>
              </a:ext>
            </a:extLst>
          </p:cNvPr>
          <p:cNvSpPr>
            <a:spLocks xmlns:a="http://schemas.openxmlformats.org/drawingml/2006/main" noGrp="1"/>
          </p:cNvSpPr>
          <p:nvPr/>
        </p:nvSpPr>
        <p:spPr>
          <a:xfrm xmlns:a="http://schemas.openxmlformats.org/drawingml/2006/main">
            <a:off x="885825" y="3190875"/>
            <a:ext cx="171450" cy="171450"/>
          </a:xfrm>
          <a:prstGeom xmlns:a="http://schemas.openxmlformats.org/drawingml/2006/main" prst="ellipse">
            <a:avLst/>
          </a:prstGeom>
          <a:solidFill xmlns:a="http://schemas.openxmlformats.org/drawingml/2006/main">
            <a:srgbClr val="69BC48"/>
          </a:solidFill>
          <a:ln xmlns:a="http://schemas.openxmlformats.org/drawingml/2006/main" w="9525">
            <a:solidFill>
              <a:srgbClr val="10130F"/>
            </a:solidFill>
            <a:prstDash val="solid"/>
          </a:ln>
        </p:spPr>
      </p:sp>
      <p:sp>
        <p:nvSpPr>
          <p:cNvPr id="6" name="domain-node-1">
            <a:extLst xmlns:a="http://schemas.openxmlformats.org/drawingml/2006/main">
              <a:ext uri="{FF2B5EF4-FFF2-40B4-BE49-F238E27FC236}">
                <a16:creationId xmlns:a16="http://schemas.microsoft.com/office/drawing/2014/main" id="{7A04E561-8A2E-4DA5-88AD-3A4CBB98D04D}"/>
              </a:ext>
            </a:extLst>
          </p:cNvPr>
          <p:cNvSpPr>
            <a:spLocks xmlns:a="http://schemas.openxmlformats.org/drawingml/2006/main" noGrp="1"/>
          </p:cNvSpPr>
          <p:nvPr/>
        </p:nvSpPr>
        <p:spPr>
          <a:xfrm xmlns:a="http://schemas.openxmlformats.org/drawingml/2006/main">
            <a:off x="4733925" y="3190875"/>
            <a:ext cx="171450" cy="171450"/>
          </a:xfrm>
          <a:prstGeom xmlns:a="http://schemas.openxmlformats.org/drawingml/2006/main" prst="ellipse">
            <a:avLst/>
          </a:prstGeom>
          <a:solidFill xmlns:a="http://schemas.openxmlformats.org/drawingml/2006/main">
            <a:srgbClr val="69BC48"/>
          </a:solidFill>
          <a:ln xmlns:a="http://schemas.openxmlformats.org/drawingml/2006/main" w="9525">
            <a:solidFill>
              <a:srgbClr val="10130F"/>
            </a:solidFill>
            <a:prstDash val="solid"/>
          </a:ln>
        </p:spPr>
      </p:sp>
      <p:sp>
        <p:nvSpPr>
          <p:cNvPr id="7" name="domain-node-2">
            <a:extLst xmlns:a="http://schemas.openxmlformats.org/drawingml/2006/main">
              <a:ext uri="{FF2B5EF4-FFF2-40B4-BE49-F238E27FC236}">
                <a16:creationId xmlns:a16="http://schemas.microsoft.com/office/drawing/2014/main" id="{CC7558AE-E00D-4E3F-A9DF-8244E28FAF7E}"/>
              </a:ext>
            </a:extLst>
          </p:cNvPr>
          <p:cNvSpPr>
            <a:spLocks xmlns:a="http://schemas.openxmlformats.org/drawingml/2006/main" noGrp="1"/>
          </p:cNvSpPr>
          <p:nvPr/>
        </p:nvSpPr>
        <p:spPr>
          <a:xfrm xmlns:a="http://schemas.openxmlformats.org/drawingml/2006/main">
            <a:off x="8582025" y="3190875"/>
            <a:ext cx="171450" cy="171450"/>
          </a:xfrm>
          <a:prstGeom xmlns:a="http://schemas.openxmlformats.org/drawingml/2006/main" prst="ellipse">
            <a:avLst/>
          </a:prstGeom>
          <a:solidFill xmlns:a="http://schemas.openxmlformats.org/drawingml/2006/main">
            <a:srgbClr val="7354A8"/>
          </a:solidFill>
          <a:ln xmlns:a="http://schemas.openxmlformats.org/drawingml/2006/main" w="9525">
            <a:solidFill>
              <a:srgbClr val="10130F"/>
            </a:solidFill>
            <a:prstDash val="solid"/>
          </a:ln>
        </p:spPr>
      </p:sp>
      <p:sp>
        <p:nvSpPr>
          <p:cNvPr id="8" name="domain-label-0">
            <a:extLst xmlns:a="http://schemas.openxmlformats.org/drawingml/2006/main">
              <a:ext uri="{FF2B5EF4-FFF2-40B4-BE49-F238E27FC236}">
                <a16:creationId xmlns:a16="http://schemas.microsoft.com/office/drawing/2014/main" id="{ACD2975D-162F-4517-A939-51B23C2B9653}"/>
              </a:ext>
            </a:extLst>
          </p:cNvPr>
          <p:cNvSpPr>
            <a:spLocks xmlns:a="http://schemas.openxmlformats.org/drawingml/2006/main" noGrp="1"/>
          </p:cNvSpPr>
          <p:nvPr/>
        </p:nvSpPr>
        <p:spPr>
          <a:xfrm xmlns:a="http://schemas.openxmlformats.org/drawingml/2006/main">
            <a:off x="723900" y="2724150"/>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PUBLIC IDENTITY</a:t>
            </a:r>
          </a:p>
        </p:txBody>
      </p:sp>
      <p:sp>
        <p:nvSpPr>
          <p:cNvPr id="9" name="domain-heading-0">
            <a:extLst xmlns:a="http://schemas.openxmlformats.org/drawingml/2006/main">
              <a:ext uri="{FF2B5EF4-FFF2-40B4-BE49-F238E27FC236}">
                <a16:creationId xmlns:a16="http://schemas.microsoft.com/office/drawing/2014/main" id="{2FEBE708-3C8D-41C1-8C2A-FF371929A3D5}"/>
              </a:ext>
            </a:extLst>
          </p:cNvPr>
          <p:cNvSpPr>
            <a:spLocks xmlns:a="http://schemas.openxmlformats.org/drawingml/2006/main" noGrp="1"/>
          </p:cNvSpPr>
          <p:nvPr/>
        </p:nvSpPr>
        <p:spPr>
          <a:xfrm xmlns:a="http://schemas.openxmlformats.org/drawingml/2006/main">
            <a:off x="723900" y="3657600"/>
            <a:ext cx="32575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1" i="0">
                <a:solidFill>
                  <a:srgbClr val="10130F"/>
                </a:solidFill>
                <a:latin typeface="Helvetica Neue"/>
                <a:ea typeface="Helvetica Neue"/>
                <a:cs typeface="Helvetica Neue"/>
              </a:defRPr>
            </a:pPr>
            <a:r>
              <a:rPr sz="2100" b="1" i="0">
                <a:solidFill>
                  <a:srgbClr val="10130F"/>
                </a:solidFill>
                <a:latin typeface="Helvetica Neue"/>
                <a:ea typeface="Helvetica Neue"/>
                <a:cs typeface="Helvetica Neue"/>
              </a:rPr>
              <a:t>What customers should see</a:t>
            </a:r>
          </a:p>
        </p:txBody>
      </p:sp>
      <p:sp>
        <p:nvSpPr>
          <p:cNvPr id="10" name="domain-body-0">
            <a:extLst xmlns:a="http://schemas.openxmlformats.org/drawingml/2006/main">
              <a:ext uri="{FF2B5EF4-FFF2-40B4-BE49-F238E27FC236}">
                <a16:creationId xmlns:a16="http://schemas.microsoft.com/office/drawing/2014/main" id="{7D3E6EC2-A807-4C5D-B233-BE366F5FB0A3}"/>
              </a:ext>
            </a:extLst>
          </p:cNvPr>
          <p:cNvSpPr>
            <a:spLocks xmlns:a="http://schemas.openxmlformats.org/drawingml/2006/main" noGrp="1"/>
          </p:cNvSpPr>
          <p:nvPr/>
        </p:nvSpPr>
        <p:spPr>
          <a:xfrm xmlns:a="http://schemas.openxmlformats.org/drawingml/2006/main">
            <a:off x="723900" y="4419600"/>
            <a:ext cx="32575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Name, address, phone, office hours, access hours, status, and canonical URL.</a:t>
            </a:r>
          </a:p>
        </p:txBody>
      </p:sp>
      <p:sp>
        <p:nvSpPr>
          <p:cNvPr id="11" name="domain-label-1">
            <a:extLst xmlns:a="http://schemas.openxmlformats.org/drawingml/2006/main">
              <a:ext uri="{FF2B5EF4-FFF2-40B4-BE49-F238E27FC236}">
                <a16:creationId xmlns:a16="http://schemas.microsoft.com/office/drawing/2014/main" id="{D96CC2D5-A3E6-4F80-9ADC-A4D1DE867D44}"/>
              </a:ext>
            </a:extLst>
          </p:cNvPr>
          <p:cNvSpPr>
            <a:spLocks xmlns:a="http://schemas.openxmlformats.org/drawingml/2006/main" noGrp="1"/>
          </p:cNvSpPr>
          <p:nvPr/>
        </p:nvSpPr>
        <p:spPr>
          <a:xfrm xmlns:a="http://schemas.openxmlformats.org/drawingml/2006/main">
            <a:off x="4572000" y="2724150"/>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PLATFORM STATE</a:t>
            </a:r>
          </a:p>
        </p:txBody>
      </p:sp>
      <p:sp>
        <p:nvSpPr>
          <p:cNvPr id="12" name="domain-heading-1">
            <a:extLst xmlns:a="http://schemas.openxmlformats.org/drawingml/2006/main">
              <a:ext uri="{FF2B5EF4-FFF2-40B4-BE49-F238E27FC236}">
                <a16:creationId xmlns:a16="http://schemas.microsoft.com/office/drawing/2014/main" id="{6F8ADC6D-B166-4941-804B-F6EE12B6F494}"/>
              </a:ext>
            </a:extLst>
          </p:cNvPr>
          <p:cNvSpPr>
            <a:spLocks xmlns:a="http://schemas.openxmlformats.org/drawingml/2006/main" noGrp="1"/>
          </p:cNvSpPr>
          <p:nvPr/>
        </p:nvSpPr>
        <p:spPr>
          <a:xfrm xmlns:a="http://schemas.openxmlformats.org/drawingml/2006/main">
            <a:off x="4572000" y="3657600"/>
            <a:ext cx="32575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1" i="0">
                <a:solidFill>
                  <a:srgbClr val="10130F"/>
                </a:solidFill>
                <a:latin typeface="Helvetica Neue"/>
                <a:ea typeface="Helvetica Neue"/>
                <a:cs typeface="Helvetica Neue"/>
              </a:defRPr>
            </a:pPr>
            <a:r>
              <a:rPr sz="2100" b="1" i="0">
                <a:solidFill>
                  <a:srgbClr val="10130F"/>
                </a:solidFill>
                <a:latin typeface="Helvetica Neue"/>
                <a:ea typeface="Helvetica Neue"/>
                <a:cs typeface="Helvetica Neue"/>
              </a:rPr>
              <a:t>How a profile is controlled</a:t>
            </a:r>
          </a:p>
        </p:txBody>
      </p:sp>
      <p:sp>
        <p:nvSpPr>
          <p:cNvPr id="13" name="domain-body-1">
            <a:extLst xmlns:a="http://schemas.openxmlformats.org/drawingml/2006/main">
              <a:ext uri="{FF2B5EF4-FFF2-40B4-BE49-F238E27FC236}">
                <a16:creationId xmlns:a16="http://schemas.microsoft.com/office/drawing/2014/main" id="{36E5B123-3C45-46CA-AA42-37F2BFCE2808}"/>
              </a:ext>
            </a:extLst>
          </p:cNvPr>
          <p:cNvSpPr>
            <a:spLocks xmlns:a="http://schemas.openxmlformats.org/drawingml/2006/main" noGrp="1"/>
          </p:cNvSpPr>
          <p:nvPr/>
        </p:nvSpPr>
        <p:spPr>
          <a:xfrm xmlns:a="http://schemas.openxmlformats.org/drawingml/2006/main">
            <a:off x="4572000" y="4419600"/>
            <a:ext cx="32575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Category, verification state, exact profile URL, and access recertification.</a:t>
            </a:r>
          </a:p>
        </p:txBody>
      </p:sp>
      <p:sp>
        <p:nvSpPr>
          <p:cNvPr id="14" name="domain-label-2">
            <a:extLst xmlns:a="http://schemas.openxmlformats.org/drawingml/2006/main">
              <a:ext uri="{FF2B5EF4-FFF2-40B4-BE49-F238E27FC236}">
                <a16:creationId xmlns:a16="http://schemas.microsoft.com/office/drawing/2014/main" id="{FFC26180-DC84-4124-9199-D7E30D4823A1}"/>
              </a:ext>
            </a:extLst>
          </p:cNvPr>
          <p:cNvSpPr>
            <a:spLocks xmlns:a="http://schemas.openxmlformats.org/drawingml/2006/main" noGrp="1"/>
          </p:cNvSpPr>
          <p:nvPr/>
        </p:nvSpPr>
        <p:spPr>
          <a:xfrm xmlns:a="http://schemas.openxmlformats.org/drawingml/2006/main">
            <a:off x="8420100" y="2724150"/>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7354A8"/>
                </a:solidFill>
                <a:latin typeface="Helvetica Neue"/>
                <a:ea typeface="Helvetica Neue"/>
                <a:cs typeface="Helvetica Neue"/>
              </a:defRPr>
            </a:pPr>
            <a:r>
              <a:rPr sz="1125" b="1" i="0">
                <a:solidFill>
                  <a:srgbClr val="7354A8"/>
                </a:solidFill>
                <a:latin typeface="Helvetica Neue"/>
                <a:ea typeface="Helvetica Neue"/>
                <a:cs typeface="Helvetica Neue"/>
              </a:rPr>
              <a:t>LEGAL RELATIONSHIP</a:t>
            </a:r>
          </a:p>
        </p:txBody>
      </p:sp>
      <p:sp>
        <p:nvSpPr>
          <p:cNvPr id="15" name="domain-heading-2">
            <a:extLst xmlns:a="http://schemas.openxmlformats.org/drawingml/2006/main">
              <a:ext uri="{FF2B5EF4-FFF2-40B4-BE49-F238E27FC236}">
                <a16:creationId xmlns:a16="http://schemas.microsoft.com/office/drawing/2014/main" id="{22816B23-174B-4C0C-A1B0-A883AF3B1CA8}"/>
              </a:ext>
            </a:extLst>
          </p:cNvPr>
          <p:cNvSpPr>
            <a:spLocks xmlns:a="http://schemas.openxmlformats.org/drawingml/2006/main" noGrp="1"/>
          </p:cNvSpPr>
          <p:nvPr/>
        </p:nvSpPr>
        <p:spPr>
          <a:xfrm xmlns:a="http://schemas.openxmlformats.org/drawingml/2006/main">
            <a:off x="8420100" y="3657600"/>
            <a:ext cx="32575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1" i="0">
                <a:solidFill>
                  <a:srgbClr val="10130F"/>
                </a:solidFill>
                <a:latin typeface="Helvetica Neue"/>
                <a:ea typeface="Helvetica Neue"/>
                <a:cs typeface="Helvetica Neue"/>
              </a:defRPr>
            </a:pPr>
            <a:r>
              <a:rPr sz="2100" b="1" i="0">
                <a:solidFill>
                  <a:srgbClr val="10130F"/>
                </a:solidFill>
                <a:latin typeface="Helvetica Neue"/>
                <a:ea typeface="Helvetica Neue"/>
                <a:cs typeface="Helvetica Neue"/>
              </a:rPr>
              <a:t>What governing records establish</a:t>
            </a:r>
          </a:p>
        </p:txBody>
      </p:sp>
      <p:sp>
        <p:nvSpPr>
          <p:cNvPr id="16" name="domain-body-2">
            <a:extLst xmlns:a="http://schemas.openxmlformats.org/drawingml/2006/main">
              <a:ext uri="{FF2B5EF4-FFF2-40B4-BE49-F238E27FC236}">
                <a16:creationId xmlns:a16="http://schemas.microsoft.com/office/drawing/2014/main" id="{6E145E45-2EDE-4953-A744-B759AA151925}"/>
              </a:ext>
            </a:extLst>
          </p:cNvPr>
          <p:cNvSpPr>
            <a:spLocks xmlns:a="http://schemas.openxmlformats.org/drawingml/2006/main" noGrp="1"/>
          </p:cNvSpPr>
          <p:nvPr/>
        </p:nvSpPr>
        <p:spPr>
          <a:xfrm xmlns:a="http://schemas.openxmlformats.org/drawingml/2006/main">
            <a:off x="8420100" y="4419600"/>
            <a:ext cx="32575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0" i="0">
                <a:solidFill>
                  <a:srgbClr val="596056"/>
                </a:solidFill>
                <a:latin typeface="Helvetica Neue"/>
                <a:ea typeface="Helvetica Neue"/>
                <a:cs typeface="Helvetica Neue"/>
              </a:defRPr>
            </a:pPr>
            <a:r>
              <a:rPr sz="1575" b="0" i="0">
                <a:solidFill>
                  <a:srgbClr val="596056"/>
                </a:solidFill>
                <a:latin typeface="Helvetica Neue"/>
                <a:ea typeface="Helvetica Neue"/>
                <a:cs typeface="Helvetica Neue"/>
              </a:rPr>
              <a:t>Owner or operator language stays held unless a lease, agreement, transaction record, or approved fact sheet supports it.</a:t>
            </a:r>
          </a:p>
        </p:txBody>
      </p:sp>
      <p:sp>
        <p:nvSpPr>
          <p:cNvPr id="17" name="footer-copy-4">
            <a:extLst xmlns:a="http://schemas.openxmlformats.org/drawingml/2006/main">
              <a:ext uri="{FF2B5EF4-FFF2-40B4-BE49-F238E27FC236}">
                <a16:creationId xmlns:a16="http://schemas.microsoft.com/office/drawing/2014/main" id="{08C2A974-276D-41C5-8E8D-B4450816BC10}"/>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18" name="footer-number-4">
            <a:extLst xmlns:a="http://schemas.openxmlformats.org/drawingml/2006/main">
              <a:ext uri="{FF2B5EF4-FFF2-40B4-BE49-F238E27FC236}">
                <a16:creationId xmlns:a16="http://schemas.microsoft.com/office/drawing/2014/main" id="{A6310556-C0FF-4E31-A559-0A69446C289A}"/>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04</a:t>
            </a:r>
          </a:p>
        </p:txBody>
      </p:sp>
    </p:spTree>
    <p:extLst>
      <p:ext uri="{BB962C8B-B14F-4D97-AF65-F5344CB8AC3E}">
        <p14:creationId xmlns:p14="http://schemas.microsoft.com/office/powerpoint/2010/main" val="996612249"/>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kicker-5">
            <a:extLst xmlns:a="http://schemas.openxmlformats.org/drawingml/2006/main">
              <a:ext uri="{FF2B5EF4-FFF2-40B4-BE49-F238E27FC236}">
                <a16:creationId xmlns:a16="http://schemas.microsoft.com/office/drawing/2014/main" id="{B14AB454-335C-4500-9176-1EBC5CBC8540}"/>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5">
            <a:extLst xmlns:a="http://schemas.openxmlformats.org/drawingml/2006/main">
              <a:ext uri="{FF2B5EF4-FFF2-40B4-BE49-F238E27FC236}">
                <a16:creationId xmlns:a16="http://schemas.microsoft.com/office/drawing/2014/main" id="{8DAA36BB-FDC1-475D-8A8E-D5E13DD0B8ED}"/>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The register separates 18 decisions</a:t>
            </a:r>
          </a:p>
        </p:txBody>
      </p:sp>
      <p:sp>
        <p:nvSpPr>
          <p:cNvPr id="3" name="title-rule-5">
            <a:extLst xmlns:a="http://schemas.openxmlformats.org/drawingml/2006/main">
              <a:ext uri="{FF2B5EF4-FFF2-40B4-BE49-F238E27FC236}">
                <a16:creationId xmlns:a16="http://schemas.microsoft.com/office/drawing/2014/main" id="{B482B672-9D24-45A2-A940-2A5437760639}"/>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register-panel-0">
            <a:extLst xmlns:a="http://schemas.openxmlformats.org/drawingml/2006/main">
              <a:ext uri="{FF2B5EF4-FFF2-40B4-BE49-F238E27FC236}">
                <a16:creationId xmlns:a16="http://schemas.microsoft.com/office/drawing/2014/main" id="{B6DB408E-B242-48C2-9765-52D664D13028}"/>
              </a:ext>
            </a:extLst>
          </p:cNvPr>
          <p:cNvSpPr>
            <a:spLocks xmlns:a="http://schemas.openxmlformats.org/drawingml/2006/main" noGrp="1"/>
          </p:cNvSpPr>
          <p:nvPr/>
        </p:nvSpPr>
        <p:spPr>
          <a:xfrm xmlns:a="http://schemas.openxmlformats.org/drawingml/2006/main">
            <a:off x="400050" y="1809750"/>
            <a:ext cx="5295900" cy="16954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5" name="register-range-0">
            <a:extLst xmlns:a="http://schemas.openxmlformats.org/drawingml/2006/main">
              <a:ext uri="{FF2B5EF4-FFF2-40B4-BE49-F238E27FC236}">
                <a16:creationId xmlns:a16="http://schemas.microsoft.com/office/drawing/2014/main" id="{D92B7641-40BF-4819-8958-1EC65511E23D}"/>
              </a:ext>
            </a:extLst>
          </p:cNvPr>
          <p:cNvSpPr>
            <a:spLocks xmlns:a="http://schemas.openxmlformats.org/drawingml/2006/main" noGrp="1"/>
          </p:cNvSpPr>
          <p:nvPr/>
        </p:nvSpPr>
        <p:spPr>
          <a:xfrm xmlns:a="http://schemas.openxmlformats.org/drawingml/2006/main">
            <a:off x="590550" y="1981200"/>
            <a:ext cx="857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01–08</a:t>
            </a:r>
          </a:p>
        </p:txBody>
      </p:sp>
      <p:sp>
        <p:nvSpPr>
          <p:cNvPr id="6" name="register-heading-0">
            <a:extLst xmlns:a="http://schemas.openxmlformats.org/drawingml/2006/main">
              <a:ext uri="{FF2B5EF4-FFF2-40B4-BE49-F238E27FC236}">
                <a16:creationId xmlns:a16="http://schemas.microsoft.com/office/drawing/2014/main" id="{5C2FBF5D-8921-4021-BAE1-3D0277019B54}"/>
              </a:ext>
            </a:extLst>
          </p:cNvPr>
          <p:cNvSpPr>
            <a:spLocks xmlns:a="http://schemas.openxmlformats.org/drawingml/2006/main" noGrp="1"/>
          </p:cNvSpPr>
          <p:nvPr/>
        </p:nvSpPr>
        <p:spPr>
          <a:xfrm xmlns:a="http://schemas.openxmlformats.org/drawingml/2006/main">
            <a:off x="1524000" y="1952625"/>
            <a:ext cx="3857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Facility record</a:t>
            </a:r>
          </a:p>
        </p:txBody>
      </p:sp>
      <p:sp>
        <p:nvSpPr>
          <p:cNvPr id="7" name="register-body-0">
            <a:extLst xmlns:a="http://schemas.openxmlformats.org/drawingml/2006/main">
              <a:ext uri="{FF2B5EF4-FFF2-40B4-BE49-F238E27FC236}">
                <a16:creationId xmlns:a16="http://schemas.microsoft.com/office/drawing/2014/main" id="{30A54F6E-F168-4680-8C52-A96DFED5B4F1}"/>
              </a:ext>
            </a:extLst>
          </p:cNvPr>
          <p:cNvSpPr>
            <a:spLocks xmlns:a="http://schemas.openxmlformats.org/drawingml/2006/main" noGrp="1"/>
          </p:cNvSpPr>
          <p:nvPr/>
        </p:nvSpPr>
        <p:spPr>
          <a:xfrm xmlns:a="http://schemas.openxmlformats.org/drawingml/2006/main">
            <a:off x="590550" y="2476500"/>
            <a:ext cx="47625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96056"/>
                </a:solidFill>
                <a:latin typeface="Helvetica Neue"/>
                <a:ea typeface="Helvetica Neue"/>
                <a:cs typeface="Helvetica Neue"/>
              </a:defRPr>
            </a:pPr>
            <a:r>
              <a:rPr sz="1500" b="0" i="0">
                <a:solidFill>
                  <a:srgbClr val="596056"/>
                </a:solidFill>
                <a:latin typeface="Helvetica Neue"/>
                <a:ea typeface="Helvetica Neue"/>
                <a:cs typeface="Helvetica Neue"/>
              </a:rPr>
              <a:t>Stable ID, public name, lifecycle state, address, phone, office hours, access hours, and canonical URL.</a:t>
            </a:r>
          </a:p>
        </p:txBody>
      </p:sp>
      <p:sp>
        <p:nvSpPr>
          <p:cNvPr id="8" name="register-panel-1">
            <a:extLst xmlns:a="http://schemas.openxmlformats.org/drawingml/2006/main">
              <a:ext uri="{FF2B5EF4-FFF2-40B4-BE49-F238E27FC236}">
                <a16:creationId xmlns:a16="http://schemas.microsoft.com/office/drawing/2014/main" id="{27B48B6B-BC56-41A4-B154-14B9E3E6A479}"/>
              </a:ext>
            </a:extLst>
          </p:cNvPr>
          <p:cNvSpPr>
            <a:spLocks xmlns:a="http://schemas.openxmlformats.org/drawingml/2006/main" noGrp="1"/>
          </p:cNvSpPr>
          <p:nvPr/>
        </p:nvSpPr>
        <p:spPr>
          <a:xfrm xmlns:a="http://schemas.openxmlformats.org/drawingml/2006/main">
            <a:off x="6096000" y="1809750"/>
            <a:ext cx="5295900" cy="16954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9" name="register-range-1">
            <a:extLst xmlns:a="http://schemas.openxmlformats.org/drawingml/2006/main">
              <a:ext uri="{FF2B5EF4-FFF2-40B4-BE49-F238E27FC236}">
                <a16:creationId xmlns:a16="http://schemas.microsoft.com/office/drawing/2014/main" id="{2FE7407B-A00C-4928-947B-B7D0819B4271}"/>
              </a:ext>
            </a:extLst>
          </p:cNvPr>
          <p:cNvSpPr>
            <a:spLocks xmlns:a="http://schemas.openxmlformats.org/drawingml/2006/main" noGrp="1"/>
          </p:cNvSpPr>
          <p:nvPr/>
        </p:nvSpPr>
        <p:spPr>
          <a:xfrm xmlns:a="http://schemas.openxmlformats.org/drawingml/2006/main">
            <a:off x="6286500" y="1981200"/>
            <a:ext cx="857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09–12</a:t>
            </a:r>
          </a:p>
        </p:txBody>
      </p:sp>
      <p:sp>
        <p:nvSpPr>
          <p:cNvPr id="10" name="register-heading-1">
            <a:extLst xmlns:a="http://schemas.openxmlformats.org/drawingml/2006/main">
              <a:ext uri="{FF2B5EF4-FFF2-40B4-BE49-F238E27FC236}">
                <a16:creationId xmlns:a16="http://schemas.microsoft.com/office/drawing/2014/main" id="{D6FE08F5-85F9-4FB2-849C-4113C714EA00}"/>
              </a:ext>
            </a:extLst>
          </p:cNvPr>
          <p:cNvSpPr>
            <a:spLocks xmlns:a="http://schemas.openxmlformats.org/drawingml/2006/main" noGrp="1"/>
          </p:cNvSpPr>
          <p:nvPr/>
        </p:nvSpPr>
        <p:spPr>
          <a:xfrm xmlns:a="http://schemas.openxmlformats.org/drawingml/2006/main">
            <a:off x="7219950" y="1952625"/>
            <a:ext cx="3857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Platform control</a:t>
            </a:r>
          </a:p>
        </p:txBody>
      </p:sp>
      <p:sp>
        <p:nvSpPr>
          <p:cNvPr id="11" name="register-body-1">
            <a:extLst xmlns:a="http://schemas.openxmlformats.org/drawingml/2006/main">
              <a:ext uri="{FF2B5EF4-FFF2-40B4-BE49-F238E27FC236}">
                <a16:creationId xmlns:a16="http://schemas.microsoft.com/office/drawing/2014/main" id="{2FD3FB34-DACB-44E5-AB88-EB1532E1DB84}"/>
              </a:ext>
            </a:extLst>
          </p:cNvPr>
          <p:cNvSpPr>
            <a:spLocks xmlns:a="http://schemas.openxmlformats.org/drawingml/2006/main" noGrp="1"/>
          </p:cNvSpPr>
          <p:nvPr/>
        </p:nvSpPr>
        <p:spPr>
          <a:xfrm xmlns:a="http://schemas.openxmlformats.org/drawingml/2006/main">
            <a:off x="6286500" y="2476500"/>
            <a:ext cx="47625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96056"/>
                </a:solidFill>
                <a:latin typeface="Helvetica Neue"/>
                <a:ea typeface="Helvetica Neue"/>
                <a:cs typeface="Helvetica Neue"/>
              </a:defRPr>
            </a:pPr>
            <a:r>
              <a:rPr sz="1500" b="0" i="0">
                <a:solidFill>
                  <a:srgbClr val="596056"/>
                </a:solidFill>
                <a:latin typeface="Helvetica Neue"/>
                <a:ea typeface="Helvetica Neue"/>
                <a:cs typeface="Helvetica Neue"/>
              </a:rPr>
              <a:t>Exact profile URL, category, verification state, and the latest access review.</a:t>
            </a:r>
          </a:p>
        </p:txBody>
      </p:sp>
      <p:sp>
        <p:nvSpPr>
          <p:cNvPr id="12" name="register-panel-2">
            <a:extLst xmlns:a="http://schemas.openxmlformats.org/drawingml/2006/main">
              <a:ext uri="{FF2B5EF4-FFF2-40B4-BE49-F238E27FC236}">
                <a16:creationId xmlns:a16="http://schemas.microsoft.com/office/drawing/2014/main" id="{DCFF6D2F-47B5-4071-B618-C58644760744}"/>
              </a:ext>
            </a:extLst>
          </p:cNvPr>
          <p:cNvSpPr>
            <a:spLocks xmlns:a="http://schemas.openxmlformats.org/drawingml/2006/main" noGrp="1"/>
          </p:cNvSpPr>
          <p:nvPr/>
        </p:nvSpPr>
        <p:spPr>
          <a:xfrm xmlns:a="http://schemas.openxmlformats.org/drawingml/2006/main">
            <a:off x="400050" y="3886200"/>
            <a:ext cx="5295900" cy="1695450"/>
          </a:xfrm>
          <a:prstGeom xmlns:a="http://schemas.openxmlformats.org/drawingml/2006/main" prst="rect">
            <a:avLst/>
          </a:prstGeom>
          <a:solidFill xmlns:a="http://schemas.openxmlformats.org/drawingml/2006/main">
            <a:srgbClr val="F1ECF8"/>
          </a:solidFill>
          <a:ln xmlns:a="http://schemas.openxmlformats.org/drawingml/2006/main" w="9525">
            <a:solidFill>
              <a:srgbClr val="B8BCC4"/>
            </a:solidFill>
            <a:prstDash val="solid"/>
          </a:ln>
        </p:spPr>
      </p:sp>
      <p:sp>
        <p:nvSpPr>
          <p:cNvPr id="13" name="register-range-2">
            <a:extLst xmlns:a="http://schemas.openxmlformats.org/drawingml/2006/main">
              <a:ext uri="{FF2B5EF4-FFF2-40B4-BE49-F238E27FC236}">
                <a16:creationId xmlns:a16="http://schemas.microsoft.com/office/drawing/2014/main" id="{5F02364F-8AA5-4B05-995E-146F5DD96D2D}"/>
              </a:ext>
            </a:extLst>
          </p:cNvPr>
          <p:cNvSpPr>
            <a:spLocks xmlns:a="http://schemas.openxmlformats.org/drawingml/2006/main" noGrp="1"/>
          </p:cNvSpPr>
          <p:nvPr/>
        </p:nvSpPr>
        <p:spPr>
          <a:xfrm xmlns:a="http://schemas.openxmlformats.org/drawingml/2006/main">
            <a:off x="590550" y="4057650"/>
            <a:ext cx="857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7354A8"/>
                </a:solidFill>
                <a:latin typeface="Helvetica Neue"/>
                <a:ea typeface="Helvetica Neue"/>
                <a:cs typeface="Helvetica Neue"/>
              </a:defRPr>
            </a:pPr>
            <a:r>
              <a:rPr sz="1275" b="1" i="0">
                <a:solidFill>
                  <a:srgbClr val="7354A8"/>
                </a:solidFill>
                <a:latin typeface="Helvetica Neue"/>
                <a:ea typeface="Helvetica Neue"/>
                <a:cs typeface="Helvetica Neue"/>
              </a:rPr>
              <a:t>13</a:t>
            </a:r>
          </a:p>
        </p:txBody>
      </p:sp>
      <p:sp>
        <p:nvSpPr>
          <p:cNvPr id="14" name="register-heading-2">
            <a:extLst xmlns:a="http://schemas.openxmlformats.org/drawingml/2006/main">
              <a:ext uri="{FF2B5EF4-FFF2-40B4-BE49-F238E27FC236}">
                <a16:creationId xmlns:a16="http://schemas.microsoft.com/office/drawing/2014/main" id="{C8D76608-7D57-43C5-B179-6DAC9F047244}"/>
              </a:ext>
            </a:extLst>
          </p:cNvPr>
          <p:cNvSpPr>
            <a:spLocks xmlns:a="http://schemas.openxmlformats.org/drawingml/2006/main" noGrp="1"/>
          </p:cNvSpPr>
          <p:nvPr/>
        </p:nvSpPr>
        <p:spPr>
          <a:xfrm xmlns:a="http://schemas.openxmlformats.org/drawingml/2006/main">
            <a:off x="1524000" y="4029075"/>
            <a:ext cx="3857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Legal relationship</a:t>
            </a:r>
          </a:p>
        </p:txBody>
      </p:sp>
      <p:sp>
        <p:nvSpPr>
          <p:cNvPr id="15" name="register-body-2">
            <a:extLst xmlns:a="http://schemas.openxmlformats.org/drawingml/2006/main">
              <a:ext uri="{FF2B5EF4-FFF2-40B4-BE49-F238E27FC236}">
                <a16:creationId xmlns:a16="http://schemas.microsoft.com/office/drawing/2014/main" id="{5C47AC12-BA69-4A47-91E0-1B4CF596996E}"/>
              </a:ext>
            </a:extLst>
          </p:cNvPr>
          <p:cNvSpPr>
            <a:spLocks xmlns:a="http://schemas.openxmlformats.org/drawingml/2006/main" noGrp="1"/>
          </p:cNvSpPr>
          <p:nvPr/>
        </p:nvSpPr>
        <p:spPr>
          <a:xfrm xmlns:a="http://schemas.openxmlformats.org/drawingml/2006/main">
            <a:off x="590550" y="4552950"/>
            <a:ext cx="47625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96056"/>
                </a:solidFill>
                <a:latin typeface="Helvetica Neue"/>
                <a:ea typeface="Helvetica Neue"/>
                <a:cs typeface="Helvetica Neue"/>
              </a:defRPr>
            </a:pPr>
            <a:r>
              <a:rPr sz="1500" b="0" i="0">
                <a:solidFill>
                  <a:srgbClr val="596056"/>
                </a:solidFill>
                <a:latin typeface="Helvetica Neue"/>
                <a:ea typeface="Helvetica Neue"/>
                <a:cs typeface="Helvetica Neue"/>
              </a:rPr>
              <a:t>Owner or operator language is held until a governing record supports the exact relationship.</a:t>
            </a:r>
          </a:p>
        </p:txBody>
      </p:sp>
      <p:sp>
        <p:nvSpPr>
          <p:cNvPr id="16" name="register-panel-3">
            <a:extLst xmlns:a="http://schemas.openxmlformats.org/drawingml/2006/main">
              <a:ext uri="{FF2B5EF4-FFF2-40B4-BE49-F238E27FC236}">
                <a16:creationId xmlns:a16="http://schemas.microsoft.com/office/drawing/2014/main" id="{60296CB1-6D8C-4DE2-8809-A2FE471CCAE2}"/>
              </a:ext>
            </a:extLst>
          </p:cNvPr>
          <p:cNvSpPr>
            <a:spLocks xmlns:a="http://schemas.openxmlformats.org/drawingml/2006/main" noGrp="1"/>
          </p:cNvSpPr>
          <p:nvPr/>
        </p:nvSpPr>
        <p:spPr>
          <a:xfrm xmlns:a="http://schemas.openxmlformats.org/drawingml/2006/main">
            <a:off x="6096000" y="3886200"/>
            <a:ext cx="5295900" cy="16954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17" name="register-range-3">
            <a:extLst xmlns:a="http://schemas.openxmlformats.org/drawingml/2006/main">
              <a:ext uri="{FF2B5EF4-FFF2-40B4-BE49-F238E27FC236}">
                <a16:creationId xmlns:a16="http://schemas.microsoft.com/office/drawing/2014/main" id="{853C76A6-E694-4001-9EEC-349C87364608}"/>
              </a:ext>
            </a:extLst>
          </p:cNvPr>
          <p:cNvSpPr>
            <a:spLocks xmlns:a="http://schemas.openxmlformats.org/drawingml/2006/main" noGrp="1"/>
          </p:cNvSpPr>
          <p:nvPr/>
        </p:nvSpPr>
        <p:spPr>
          <a:xfrm xmlns:a="http://schemas.openxmlformats.org/drawingml/2006/main">
            <a:off x="6286500" y="4057650"/>
            <a:ext cx="857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1" i="0">
                <a:solidFill>
                  <a:srgbClr val="315F31"/>
                </a:solidFill>
                <a:latin typeface="Helvetica Neue"/>
                <a:ea typeface="Helvetica Neue"/>
                <a:cs typeface="Helvetica Neue"/>
              </a:defRPr>
            </a:pPr>
            <a:r>
              <a:rPr sz="1275" b="1" i="0">
                <a:solidFill>
                  <a:srgbClr val="315F31"/>
                </a:solidFill>
                <a:latin typeface="Helvetica Neue"/>
                <a:ea typeface="Helvetica Neue"/>
                <a:cs typeface="Helvetica Neue"/>
              </a:rPr>
              <a:t>14–18</a:t>
            </a:r>
          </a:p>
        </p:txBody>
      </p:sp>
      <p:sp>
        <p:nvSpPr>
          <p:cNvPr id="18" name="register-heading-3">
            <a:extLst xmlns:a="http://schemas.openxmlformats.org/drawingml/2006/main">
              <a:ext uri="{FF2B5EF4-FFF2-40B4-BE49-F238E27FC236}">
                <a16:creationId xmlns:a16="http://schemas.microsoft.com/office/drawing/2014/main" id="{E83B6C8A-CC31-49C4-A1C2-723C1EA434F6}"/>
              </a:ext>
            </a:extLst>
          </p:cNvPr>
          <p:cNvSpPr>
            <a:spLocks xmlns:a="http://schemas.openxmlformats.org/drawingml/2006/main" noGrp="1"/>
          </p:cNvSpPr>
          <p:nvPr/>
        </p:nvSpPr>
        <p:spPr>
          <a:xfrm xmlns:a="http://schemas.openxmlformats.org/drawingml/2006/main">
            <a:off x="7219950" y="4029075"/>
            <a:ext cx="3857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75" b="1" i="0">
                <a:solidFill>
                  <a:srgbClr val="10130F"/>
                </a:solidFill>
                <a:latin typeface="Helvetica Neue"/>
                <a:ea typeface="Helvetica Neue"/>
                <a:cs typeface="Helvetica Neue"/>
              </a:defRPr>
            </a:pPr>
            <a:r>
              <a:rPr sz="2175" b="1" i="0">
                <a:solidFill>
                  <a:srgbClr val="10130F"/>
                </a:solidFill>
                <a:latin typeface="Helvetica Neue"/>
                <a:ea typeface="Helvetica Neue"/>
                <a:cs typeface="Helvetica Neue"/>
              </a:rPr>
              <a:t>Governance and release</a:t>
            </a:r>
          </a:p>
        </p:txBody>
      </p:sp>
      <p:sp>
        <p:nvSpPr>
          <p:cNvPr id="19" name="register-body-3">
            <a:extLst xmlns:a="http://schemas.openxmlformats.org/drawingml/2006/main">
              <a:ext uri="{FF2B5EF4-FFF2-40B4-BE49-F238E27FC236}">
                <a16:creationId xmlns:a16="http://schemas.microsoft.com/office/drawing/2014/main" id="{0955DC89-6430-43D0-A1F6-58B9D417776F}"/>
              </a:ext>
            </a:extLst>
          </p:cNvPr>
          <p:cNvSpPr>
            <a:spLocks xmlns:a="http://schemas.openxmlformats.org/drawingml/2006/main" noGrp="1"/>
          </p:cNvSpPr>
          <p:nvPr/>
        </p:nvSpPr>
        <p:spPr>
          <a:xfrm xmlns:a="http://schemas.openxmlformats.org/drawingml/2006/main">
            <a:off x="6286500" y="4552950"/>
            <a:ext cx="47625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i="0">
                <a:solidFill>
                  <a:srgbClr val="596056"/>
                </a:solidFill>
                <a:latin typeface="Helvetica Neue"/>
                <a:ea typeface="Helvetica Neue"/>
                <a:cs typeface="Helvetica Neue"/>
              </a:defRPr>
            </a:pPr>
            <a:r>
              <a:rPr sz="1500" b="0" i="0">
                <a:solidFill>
                  <a:srgbClr val="596056"/>
                </a:solidFill>
                <a:latin typeface="Helvetica Neue"/>
                <a:ea typeface="Helvetica Neue"/>
                <a:cs typeface="Helvetica Neue"/>
              </a:rPr>
              <a:t>Reviewer, last verified date, change ticket, exception note, and publishing state.</a:t>
            </a:r>
          </a:p>
        </p:txBody>
      </p:sp>
      <p:sp>
        <p:nvSpPr>
          <p:cNvPr id="20" name="footer-copy-5">
            <a:extLst xmlns:a="http://schemas.openxmlformats.org/drawingml/2006/main">
              <a:ext uri="{FF2B5EF4-FFF2-40B4-BE49-F238E27FC236}">
                <a16:creationId xmlns:a16="http://schemas.microsoft.com/office/drawing/2014/main" id="{146FBFFF-0A15-4BE1-BA65-78086C683199}"/>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21" name="footer-number-5">
            <a:extLst xmlns:a="http://schemas.openxmlformats.org/drawingml/2006/main">
              <a:ext uri="{FF2B5EF4-FFF2-40B4-BE49-F238E27FC236}">
                <a16:creationId xmlns:a16="http://schemas.microsoft.com/office/drawing/2014/main" id="{7F2771DA-182B-4551-8E46-7F89E3CC90C1}"/>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05</a:t>
            </a:r>
          </a:p>
        </p:txBody>
      </p:sp>
    </p:spTree>
    <p:extLst>
      <p:ext uri="{BB962C8B-B14F-4D97-AF65-F5344CB8AC3E}">
        <p14:creationId xmlns:p14="http://schemas.microsoft.com/office/powerpoint/2010/main" val="830493517"/>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kicker-6">
            <a:extLst xmlns:a="http://schemas.openxmlformats.org/drawingml/2006/main">
              <a:ext uri="{FF2B5EF4-FFF2-40B4-BE49-F238E27FC236}">
                <a16:creationId xmlns:a16="http://schemas.microsoft.com/office/drawing/2014/main" id="{12D25BB1-ADB8-4621-A15C-4702737FA2DA}"/>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6">
            <a:extLst xmlns:a="http://schemas.openxmlformats.org/drawingml/2006/main">
              <a:ext uri="{FF2B5EF4-FFF2-40B4-BE49-F238E27FC236}">
                <a16:creationId xmlns:a16="http://schemas.microsoft.com/office/drawing/2014/main" id="{92F7734D-F493-4C9D-A097-506AE33F8C34}"/>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Fields 1–8 anchor the facility record</a:t>
            </a:r>
          </a:p>
        </p:txBody>
      </p:sp>
      <p:sp>
        <p:nvSpPr>
          <p:cNvPr id="3" name="title-rule-6">
            <a:extLst xmlns:a="http://schemas.openxmlformats.org/drawingml/2006/main">
              <a:ext uri="{FF2B5EF4-FFF2-40B4-BE49-F238E27FC236}">
                <a16:creationId xmlns:a16="http://schemas.microsoft.com/office/drawing/2014/main" id="{2144A6D6-5712-42E8-97FE-CD8B3E82192E}"/>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fields-1-8-intro">
            <a:extLst xmlns:a="http://schemas.openxmlformats.org/drawingml/2006/main">
              <a:ext uri="{FF2B5EF4-FFF2-40B4-BE49-F238E27FC236}">
                <a16:creationId xmlns:a16="http://schemas.microsoft.com/office/drawing/2014/main" id="{C6865DBD-8767-4C42-BF09-6E6D7BF72903}"/>
              </a:ext>
            </a:extLst>
          </p:cNvPr>
          <p:cNvSpPr>
            <a:spLocks xmlns:a="http://schemas.openxmlformats.org/drawingml/2006/main" noGrp="1"/>
          </p:cNvSpPr>
          <p:nvPr/>
        </p:nvSpPr>
        <p:spPr>
          <a:xfrm xmlns:a="http://schemas.openxmlformats.org/drawingml/2006/main">
            <a:off x="400050" y="1562100"/>
            <a:ext cx="11125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i="0">
                <a:solidFill>
                  <a:srgbClr val="596056"/>
                </a:solidFill>
                <a:latin typeface="Helvetica Neue"/>
                <a:ea typeface="Helvetica Neue"/>
                <a:cs typeface="Helvetica Neue"/>
              </a:defRPr>
            </a:pPr>
            <a:r>
              <a:rPr sz="1650" b="0" i="0">
                <a:solidFill>
                  <a:srgbClr val="596056"/>
                </a:solidFill>
                <a:latin typeface="Helvetica Neue"/>
                <a:ea typeface="Helvetica Neue"/>
                <a:cs typeface="Helvetica Neue"/>
              </a:rPr>
              <a:t>These are the customer-facing and lifecycle fields most likely to drift across websites, profiles, directories, schedules, and legacy pages.</a:t>
            </a:r>
          </a:p>
        </p:txBody>
      </p:sp>
      <p:graphicFrame>
        <p:nvGraphicFramePr>
          <p:cNvPr id="12" name=""/>
          <p:cNvGraphicFramePr/>
          <p:nvPr/>
        </p:nvGraphicFramePr>
        <p:xfrm>
          <a:off xmlns:a="http://schemas.openxmlformats.org/drawingml/2006/main" x="400050" y="2247900"/>
          <a:ext xmlns:a="http://schemas.openxmlformats.org/drawingml/2006/main" cx="11391900" cy="3771900"/>
        </p:xfrm>
        <a:graphic xmlns:a="http://schemas.openxmlformats.org/drawingml/2006/main">
          <a:graphicData uri="http://schemas.openxmlformats.org/drawingml/2006/table">
            <a:tbl>
              <a:tblPr/>
              <a:tblGrid>
                <a:gridCol w="1143000"/>
                <a:gridCol w="3333750"/>
                <a:gridCol w="6915150"/>
              </a:tblGrid>
              <a:tr h="419100">
                <a:tc>
                  <a:txBody>
                    <a:bodyPr/>
                    <a:lstStyle/>
                    <a:p>
                      <a:r>
                        <a:t>Control</a:t>
                      </a:r>
                    </a:p>
                  </a:txBody>
                  <a:tcPr marL="91440" marR="91440" marT="45720" marB="45720"/>
                </a:tc>
                <a:tc>
                  <a:txBody>
                    <a:bodyPr/>
                    <a:lstStyle/>
                    <a:p>
                      <a:r>
                        <a:t>Field</a:t>
                      </a:r>
                    </a:p>
                  </a:txBody>
                  <a:tcPr marL="91440" marR="91440" marT="45720" marB="45720"/>
                </a:tc>
                <a:tc>
                  <a:txBody>
                    <a:bodyPr/>
                    <a:lstStyle/>
                    <a:p>
                      <a:r>
                        <a:t>Authoritative evidence</a:t>
                      </a:r>
                    </a:p>
                  </a:txBody>
                  <a:tcPr marL="91440" marR="91440" marT="45720" marB="45720"/>
                </a:tc>
              </a:tr>
              <a:tr h="419100">
                <a:tc>
                  <a:txBody>
                    <a:bodyPr/>
                    <a:lstStyle/>
                    <a:p>
                      <a:r>
                        <a:t>01</a:t>
                      </a:r>
                    </a:p>
                  </a:txBody>
                  <a:tcPr marL="91440" marR="91440" marT="45720" marB="45720"/>
                </a:tc>
                <a:tc>
                  <a:txBody>
                    <a:bodyPr/>
                    <a:lstStyle/>
                    <a:p>
                      <a:r>
                        <a:t>Canonical facility ID</a:t>
                      </a:r>
                    </a:p>
                  </a:txBody>
                  <a:tcPr marL="91440" marR="91440" marT="45720" marB="45720"/>
                </a:tc>
                <a:tc>
                  <a:txBody>
                    <a:bodyPr/>
                    <a:lstStyle/>
                    <a:p>
                      <a:r>
                        <a:t>Governed portfolio register</a:t>
                      </a:r>
                    </a:p>
                  </a:txBody>
                  <a:tcPr marL="91440" marR="91440" marT="45720" marB="45720"/>
                </a:tc>
              </a:tr>
              <a:tr h="419100">
                <a:tc>
                  <a:txBody>
                    <a:bodyPr/>
                    <a:lstStyle/>
                    <a:p>
                      <a:r>
                        <a:t>02</a:t>
                      </a:r>
                    </a:p>
                  </a:txBody>
                  <a:tcPr marL="91440" marR="91440" marT="45720" marB="45720"/>
                </a:tc>
                <a:tc>
                  <a:txBody>
                    <a:bodyPr/>
                    <a:lstStyle/>
                    <a:p>
                      <a:r>
                        <a:t>Current public name</a:t>
                      </a:r>
                    </a:p>
                  </a:txBody>
                  <a:tcPr marL="91440" marR="91440" marT="45720" marB="45720"/>
                </a:tc>
                <a:tc>
                  <a:txBody>
                    <a:bodyPr/>
                    <a:lstStyle/>
                    <a:p>
                      <a:r>
                        <a:t>Approved official facility record</a:t>
                      </a:r>
                    </a:p>
                  </a:txBody>
                  <a:tcPr marL="91440" marR="91440" marT="45720" marB="45720"/>
                </a:tc>
              </a:tr>
              <a:tr h="419100">
                <a:tc>
                  <a:txBody>
                    <a:bodyPr/>
                    <a:lstStyle/>
                    <a:p>
                      <a:r>
                        <a:t>03</a:t>
                      </a:r>
                    </a:p>
                  </a:txBody>
                  <a:tcPr marL="91440" marR="91440" marT="45720" marB="45720"/>
                </a:tc>
                <a:tc>
                  <a:txBody>
                    <a:bodyPr/>
                    <a:lstStyle/>
                    <a:p>
                      <a:r>
                        <a:t>Operational state</a:t>
                      </a:r>
                    </a:p>
                  </a:txBody>
                  <a:tcPr marL="91440" marR="91440" marT="45720" marB="45720"/>
                </a:tc>
                <a:tc>
                  <a:txBody>
                    <a:bodyPr/>
                    <a:lstStyle/>
                    <a:p>
                      <a:r>
                        <a:t>Executive-approved status or transaction record</a:t>
                      </a:r>
                    </a:p>
                  </a:txBody>
                  <a:tcPr marL="91440" marR="91440" marT="45720" marB="45720"/>
                </a:tc>
              </a:tr>
              <a:tr h="419100">
                <a:tc>
                  <a:txBody>
                    <a:bodyPr/>
                    <a:lstStyle/>
                    <a:p>
                      <a:r>
                        <a:t>04</a:t>
                      </a:r>
                    </a:p>
                  </a:txBody>
                  <a:tcPr marL="91440" marR="91440" marT="45720" marB="45720"/>
                </a:tc>
                <a:tc>
                  <a:txBody>
                    <a:bodyPr/>
                    <a:lstStyle/>
                    <a:p>
                      <a:r>
                        <a:t>Postal address</a:t>
                      </a:r>
                    </a:p>
                  </a:txBody>
                  <a:tcPr marL="91440" marR="91440" marT="45720" marB="45720"/>
                </a:tc>
                <a:tc>
                  <a:txBody>
                    <a:bodyPr/>
                    <a:lstStyle/>
                    <a:p>
                      <a:r>
                        <a:t>Official record plus postal validation</a:t>
                      </a:r>
                    </a:p>
                  </a:txBody>
                  <a:tcPr marL="91440" marR="91440" marT="45720" marB="45720"/>
                </a:tc>
              </a:tr>
              <a:tr h="419100">
                <a:tc>
                  <a:txBody>
                    <a:bodyPr/>
                    <a:lstStyle/>
                    <a:p>
                      <a:r>
                        <a:t>05</a:t>
                      </a:r>
                    </a:p>
                  </a:txBody>
                  <a:tcPr marL="91440" marR="91440" marT="45720" marB="45720"/>
                </a:tc>
                <a:tc>
                  <a:txBody>
                    <a:bodyPr/>
                    <a:lstStyle/>
                    <a:p>
                      <a:r>
                        <a:t>Public telephone</a:t>
                      </a:r>
                    </a:p>
                  </a:txBody>
                  <a:tcPr marL="91440" marR="91440" marT="45720" marB="45720"/>
                </a:tc>
                <a:tc>
                  <a:txBody>
                    <a:bodyPr/>
                    <a:lstStyle/>
                    <a:p>
                      <a:r>
                        <a:t>Approved official facility record; routing test</a:t>
                      </a:r>
                    </a:p>
                  </a:txBody>
                  <a:tcPr marL="91440" marR="91440" marT="45720" marB="45720"/>
                </a:tc>
              </a:tr>
              <a:tr h="419100">
                <a:tc>
                  <a:txBody>
                    <a:bodyPr/>
                    <a:lstStyle/>
                    <a:p>
                      <a:r>
                        <a:t>06</a:t>
                      </a:r>
                    </a:p>
                  </a:txBody>
                  <a:tcPr marL="91440" marR="91440" marT="45720" marB="45720"/>
                </a:tc>
                <a:tc>
                  <a:txBody>
                    <a:bodyPr/>
                    <a:lstStyle/>
                    <a:p>
                      <a:r>
                        <a:t>Office hours</a:t>
                      </a:r>
                    </a:p>
                  </a:txBody>
                  <a:tcPr marL="91440" marR="91440" marT="45720" marB="45720"/>
                </a:tc>
                <a:tc>
                  <a:txBody>
                    <a:bodyPr/>
                    <a:lstStyle/>
                    <a:p>
                      <a:r>
                        <a:t>Approved operating schedule</a:t>
                      </a:r>
                    </a:p>
                  </a:txBody>
                  <a:tcPr marL="91440" marR="91440" marT="45720" marB="45720"/>
                </a:tc>
              </a:tr>
              <a:tr h="419100">
                <a:tc>
                  <a:txBody>
                    <a:bodyPr/>
                    <a:lstStyle/>
                    <a:p>
                      <a:r>
                        <a:t>07</a:t>
                      </a:r>
                    </a:p>
                  </a:txBody>
                  <a:tcPr marL="91440" marR="91440" marT="45720" marB="45720"/>
                </a:tc>
                <a:tc>
                  <a:txBody>
                    <a:bodyPr/>
                    <a:lstStyle/>
                    <a:p>
                      <a:r>
                        <a:t>Access hours</a:t>
                      </a:r>
                    </a:p>
                  </a:txBody>
                  <a:tcPr marL="91440" marR="91440" marT="45720" marB="45720"/>
                </a:tc>
                <a:tc>
                  <a:txBody>
                    <a:bodyPr/>
                    <a:lstStyle/>
                    <a:p>
                      <a:r>
                        <a:t>Approved access-control schedule</a:t>
                      </a:r>
                    </a:p>
                  </a:txBody>
                  <a:tcPr marL="91440" marR="91440" marT="45720" marB="45720"/>
                </a:tc>
              </a:tr>
              <a:tr h="419100">
                <a:tc>
                  <a:txBody>
                    <a:bodyPr/>
                    <a:lstStyle/>
                    <a:p>
                      <a:r>
                        <a:t>08</a:t>
                      </a:r>
                    </a:p>
                  </a:txBody>
                  <a:tcPr marL="91440" marR="91440" marT="45720" marB="45720"/>
                </a:tc>
                <a:tc>
                  <a:txBody>
                    <a:bodyPr/>
                    <a:lstStyle/>
                    <a:p>
                      <a:r>
                        <a:t>Canonical facility URL</a:t>
                      </a:r>
                    </a:p>
                  </a:txBody>
                  <a:tcPr marL="91440" marR="91440" marT="45720" marB="45720"/>
                </a:tc>
                <a:tc>
                  <a:txBody>
                    <a:bodyPr/>
                    <a:lstStyle/>
                    <a:p>
                      <a:r>
                        <a:t>Production route and canonical tag</a:t>
                      </a:r>
                    </a:p>
                  </a:txBody>
                  <a:tcPr marL="91440" marR="91440" marT="45720" marB="45720"/>
                </a:tc>
              </a:tr>
            </a:tbl>
          </a:graphicData>
        </a:graphic>
      </p:graphicFrame>
      <p:sp>
        <p:nvSpPr>
          <p:cNvPr id="6" name="footer-copy-6">
            <a:extLst xmlns:a="http://schemas.openxmlformats.org/drawingml/2006/main">
              <a:ext uri="{FF2B5EF4-FFF2-40B4-BE49-F238E27FC236}">
                <a16:creationId xmlns:a16="http://schemas.microsoft.com/office/drawing/2014/main" id="{B93D7E3C-5D76-48FC-AD40-F925E3995AA9}"/>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7" name="footer-number-6">
            <a:extLst xmlns:a="http://schemas.openxmlformats.org/drawingml/2006/main">
              <a:ext uri="{FF2B5EF4-FFF2-40B4-BE49-F238E27FC236}">
                <a16:creationId xmlns:a16="http://schemas.microsoft.com/office/drawing/2014/main" id="{D50C8727-0E16-4051-A0F5-12D6824BD67F}"/>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06</a:t>
            </a:r>
          </a:p>
        </p:txBody>
      </p:sp>
    </p:spTree>
    <p:extLst>
      <p:ext uri="{BB962C8B-B14F-4D97-AF65-F5344CB8AC3E}">
        <p14:creationId xmlns:p14="http://schemas.microsoft.com/office/powerpoint/2010/main" val="1606999977"/>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kicker-7">
            <a:extLst xmlns:a="http://schemas.openxmlformats.org/drawingml/2006/main">
              <a:ext uri="{FF2B5EF4-FFF2-40B4-BE49-F238E27FC236}">
                <a16:creationId xmlns:a16="http://schemas.microsoft.com/office/drawing/2014/main" id="{D2E30739-AEA2-45BD-B0CA-97FB396A8B0D}"/>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7">
            <a:extLst xmlns:a="http://schemas.openxmlformats.org/drawingml/2006/main">
              <a:ext uri="{FF2B5EF4-FFF2-40B4-BE49-F238E27FC236}">
                <a16:creationId xmlns:a16="http://schemas.microsoft.com/office/drawing/2014/main" id="{CCE7AB34-C311-4ED2-83F7-BE28EC6F978D}"/>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Fields 9–13 govern profiles and relationships</a:t>
            </a:r>
          </a:p>
        </p:txBody>
      </p:sp>
      <p:sp>
        <p:nvSpPr>
          <p:cNvPr id="3" name="title-rule-7">
            <a:extLst xmlns:a="http://schemas.openxmlformats.org/drawingml/2006/main">
              <a:ext uri="{FF2B5EF4-FFF2-40B4-BE49-F238E27FC236}">
                <a16:creationId xmlns:a16="http://schemas.microsoft.com/office/drawing/2014/main" id="{77801E41-3A62-4806-BC25-12BBF311FBD6}"/>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fields-9-13-intro">
            <a:extLst xmlns:a="http://schemas.openxmlformats.org/drawingml/2006/main">
              <a:ext uri="{FF2B5EF4-FFF2-40B4-BE49-F238E27FC236}">
                <a16:creationId xmlns:a16="http://schemas.microsoft.com/office/drawing/2014/main" id="{CC796A9D-D5EF-41AC-BE9A-F9ECE6F79D8F}"/>
              </a:ext>
            </a:extLst>
          </p:cNvPr>
          <p:cNvSpPr>
            <a:spLocks xmlns:a="http://schemas.openxmlformats.org/drawingml/2006/main" noGrp="1"/>
          </p:cNvSpPr>
          <p:nvPr/>
        </p:nvSpPr>
        <p:spPr>
          <a:xfrm xmlns:a="http://schemas.openxmlformats.org/drawingml/2006/main">
            <a:off x="400050" y="1562100"/>
            <a:ext cx="11125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i="0">
                <a:solidFill>
                  <a:srgbClr val="596056"/>
                </a:solidFill>
                <a:latin typeface="Helvetica Neue"/>
                <a:ea typeface="Helvetica Neue"/>
                <a:cs typeface="Helvetica Neue"/>
              </a:defRPr>
            </a:pPr>
            <a:r>
              <a:rPr sz="1650" b="0" i="0">
                <a:solidFill>
                  <a:srgbClr val="596056"/>
                </a:solidFill>
                <a:latin typeface="Helvetica Neue"/>
                <a:ea typeface="Helvetica Neue"/>
                <a:cs typeface="Helvetica Neue"/>
              </a:rPr>
              <a:t>The platform can describe a facility and control access to a profile without proving a legal ownership or operator relationship.</a:t>
            </a:r>
          </a:p>
        </p:txBody>
      </p:sp>
      <p:graphicFrame>
        <p:nvGraphicFramePr>
          <p:cNvPr id="12" name=""/>
          <p:cNvGraphicFramePr/>
          <p:nvPr/>
        </p:nvGraphicFramePr>
        <p:xfrm>
          <a:off xmlns:a="http://schemas.openxmlformats.org/drawingml/2006/main" x="400050" y="2362200"/>
          <a:ext xmlns:a="http://schemas.openxmlformats.org/drawingml/2006/main" cx="11391900" cy="3314700"/>
        </p:xfrm>
        <a:graphic xmlns:a="http://schemas.openxmlformats.org/drawingml/2006/main">
          <a:graphicData uri="http://schemas.openxmlformats.org/drawingml/2006/table">
            <a:tbl>
              <a:tblPr/>
              <a:tblGrid>
                <a:gridCol w="1143000"/>
                <a:gridCol w="3714750"/>
                <a:gridCol w="6534150"/>
              </a:tblGrid>
              <a:tr h="552450">
                <a:tc>
                  <a:txBody>
                    <a:bodyPr/>
                    <a:lstStyle/>
                    <a:p>
                      <a:r>
                        <a:t>Control</a:t>
                      </a:r>
                    </a:p>
                  </a:txBody>
                  <a:tcPr marL="91440" marR="91440" marT="45720" marB="45720"/>
                </a:tc>
                <a:tc>
                  <a:txBody>
                    <a:bodyPr/>
                    <a:lstStyle/>
                    <a:p>
                      <a:r>
                        <a:t>Field</a:t>
                      </a:r>
                    </a:p>
                  </a:txBody>
                  <a:tcPr marL="91440" marR="91440" marT="45720" marB="45720"/>
                </a:tc>
                <a:tc>
                  <a:txBody>
                    <a:bodyPr/>
                    <a:lstStyle/>
                    <a:p>
                      <a:r>
                        <a:t>Decision rule</a:t>
                      </a:r>
                    </a:p>
                  </a:txBody>
                  <a:tcPr marL="91440" marR="91440" marT="45720" marB="45720"/>
                </a:tc>
              </a:tr>
              <a:tr h="552450">
                <a:tc>
                  <a:txBody>
                    <a:bodyPr/>
                    <a:lstStyle/>
                    <a:p>
                      <a:r>
                        <a:t>09</a:t>
                      </a:r>
                    </a:p>
                  </a:txBody>
                  <a:tcPr marL="91440" marR="91440" marT="45720" marB="45720"/>
                </a:tc>
                <a:tc>
                  <a:txBody>
                    <a:bodyPr/>
                    <a:lstStyle/>
                    <a:p>
                      <a:r>
                        <a:t>Exact local-profile URL</a:t>
                      </a:r>
                    </a:p>
                  </a:txBody>
                  <a:tcPr marL="91440" marR="91440" marT="45720" marB="45720"/>
                </a:tc>
                <a:tc>
                  <a:txBody>
                    <a:bodyPr/>
                    <a:lstStyle/>
                    <a:p>
                      <a:r>
                        <a:t>Use the durable exact record, not a search result</a:t>
                      </a:r>
                    </a:p>
                  </a:txBody>
                  <a:tcPr marL="91440" marR="91440" marT="45720" marB="45720"/>
                </a:tc>
              </a:tr>
              <a:tr h="552450">
                <a:tc>
                  <a:txBody>
                    <a:bodyPr/>
                    <a:lstStyle/>
                    <a:p>
                      <a:r>
                        <a:t>10</a:t>
                      </a:r>
                    </a:p>
                  </a:txBody>
                  <a:tcPr marL="91440" marR="91440" marT="45720" marB="45720"/>
                </a:tc>
                <a:tc>
                  <a:txBody>
                    <a:bodyPr/>
                    <a:lstStyle/>
                    <a:p>
                      <a:r>
                        <a:t>Local-profile category</a:t>
                      </a:r>
                    </a:p>
                  </a:txBody>
                  <a:tcPr marL="91440" marR="91440" marT="45720" marB="45720"/>
                </a:tc>
                <a:tc>
                  <a:txBody>
                    <a:bodyPr/>
                    <a:lstStyle/>
                    <a:p>
                      <a:r>
                        <a:t>Change only after status and processing state are clear</a:t>
                      </a:r>
                    </a:p>
                  </a:txBody>
                  <a:tcPr marL="91440" marR="91440" marT="45720" marB="45720"/>
                </a:tc>
              </a:tr>
              <a:tr h="552450">
                <a:tc>
                  <a:txBody>
                    <a:bodyPr/>
                    <a:lstStyle/>
                    <a:p>
                      <a:r>
                        <a:t>11</a:t>
                      </a:r>
                    </a:p>
                  </a:txBody>
                  <a:tcPr marL="91440" marR="91440" marT="45720" marB="45720"/>
                </a:tc>
                <a:tc>
                  <a:txBody>
                    <a:bodyPr/>
                    <a:lstStyle/>
                    <a:p>
                      <a:r>
                        <a:t>Platform verification state</a:t>
                      </a:r>
                    </a:p>
                  </a:txBody>
                  <a:tcPr marL="91440" marR="91440" marT="45720" marB="45720"/>
                </a:tc>
                <a:tc>
                  <a:txBody>
                    <a:bodyPr/>
                    <a:lstStyle/>
                    <a:p>
                      <a:r>
                        <a:t>Record Verified, Processing, Action required, or Unverified</a:t>
                      </a:r>
                    </a:p>
                  </a:txBody>
                  <a:tcPr marL="91440" marR="91440" marT="45720" marB="45720"/>
                </a:tc>
              </a:tr>
              <a:tr h="552450">
                <a:tc>
                  <a:txBody>
                    <a:bodyPr/>
                    <a:lstStyle/>
                    <a:p>
                      <a:r>
                        <a:t>12</a:t>
                      </a:r>
                    </a:p>
                  </a:txBody>
                  <a:tcPr marL="91440" marR="91440" marT="45720" marB="45720"/>
                </a:tc>
                <a:tc>
                  <a:txBody>
                    <a:bodyPr/>
                    <a:lstStyle/>
                    <a:p>
                      <a:r>
                        <a:t>Platform access review</a:t>
                      </a:r>
                    </a:p>
                  </a:txBody>
                  <a:tcPr marL="91440" marR="91440" marT="45720" marB="45720"/>
                </a:tc>
                <a:tc>
                  <a:txBody>
                    <a:bodyPr/>
                    <a:lstStyle/>
                    <a:p>
                      <a:r>
                        <a:t>Recertify roles separately; never publish account details</a:t>
                      </a:r>
                    </a:p>
                  </a:txBody>
                  <a:tcPr marL="91440" marR="91440" marT="45720" marB="45720"/>
                </a:tc>
              </a:tr>
              <a:tr h="552450">
                <a:tc>
                  <a:txBody>
                    <a:bodyPr/>
                    <a:lstStyle/>
                    <a:p>
                      <a:r>
                        <a:t>13</a:t>
                      </a:r>
                    </a:p>
                  </a:txBody>
                  <a:tcPr marL="91440" marR="91440" marT="45720" marB="45720"/>
                </a:tc>
                <a:tc>
                  <a:txBody>
                    <a:bodyPr/>
                    <a:lstStyle/>
                    <a:p>
                      <a:r>
                        <a:t>Legal owner or operator relationship</a:t>
                      </a:r>
                    </a:p>
                  </a:txBody>
                  <a:tcPr marL="91440" marR="91440" marT="45720" marB="45720"/>
                </a:tc>
                <a:tc>
                  <a:txBody>
                    <a:bodyPr/>
                    <a:lstStyle/>
                    <a:p>
                      <a:r>
                        <a:t>HOLD unless a governing record supports the exact statement</a:t>
                      </a:r>
                    </a:p>
                  </a:txBody>
                  <a:tcPr marL="91440" marR="91440" marT="45720" marB="45720">
                    <a:solidFill>
                      <a:srgbClr val="F1ECF8"/>
                    </a:solidFill>
                  </a:tcPr>
                </a:tc>
              </a:tr>
            </a:tbl>
          </a:graphicData>
        </a:graphic>
      </p:graphicFrame>
      <p:sp>
        <p:nvSpPr>
          <p:cNvPr id="6" name="footer-copy-7">
            <a:extLst xmlns:a="http://schemas.openxmlformats.org/drawingml/2006/main">
              <a:ext uri="{FF2B5EF4-FFF2-40B4-BE49-F238E27FC236}">
                <a16:creationId xmlns:a16="http://schemas.microsoft.com/office/drawing/2014/main" id="{F97C9B34-413C-472C-B94F-F489AD6445C4}"/>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7" name="footer-number-7">
            <a:extLst xmlns:a="http://schemas.openxmlformats.org/drawingml/2006/main">
              <a:ext uri="{FF2B5EF4-FFF2-40B4-BE49-F238E27FC236}">
                <a16:creationId xmlns:a16="http://schemas.microsoft.com/office/drawing/2014/main" id="{F7ED5674-D531-48FE-ADCD-587CC004D639}"/>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07</a:t>
            </a:r>
          </a:p>
        </p:txBody>
      </p:sp>
    </p:spTree>
    <p:extLst>
      <p:ext uri="{BB962C8B-B14F-4D97-AF65-F5344CB8AC3E}">
        <p14:creationId xmlns:p14="http://schemas.microsoft.com/office/powerpoint/2010/main" val="1955687988"/>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kicker-8">
            <a:extLst xmlns:a="http://schemas.openxmlformats.org/drawingml/2006/main">
              <a:ext uri="{FF2B5EF4-FFF2-40B4-BE49-F238E27FC236}">
                <a16:creationId xmlns:a16="http://schemas.microsoft.com/office/drawing/2014/main" id="{C1E0936C-2FF2-4D04-8462-92A73A2317C4}"/>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8">
            <a:extLst xmlns:a="http://schemas.openxmlformats.org/drawingml/2006/main">
              <a:ext uri="{FF2B5EF4-FFF2-40B4-BE49-F238E27FC236}">
                <a16:creationId xmlns:a16="http://schemas.microsoft.com/office/drawing/2014/main" id="{704D47F6-8D1D-4D6C-8E70-DBF9CC15838C}"/>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Fields 14–18 control accountability and release</a:t>
            </a:r>
          </a:p>
        </p:txBody>
      </p:sp>
      <p:sp>
        <p:nvSpPr>
          <p:cNvPr id="3" name="title-rule-8">
            <a:extLst xmlns:a="http://schemas.openxmlformats.org/drawingml/2006/main">
              <a:ext uri="{FF2B5EF4-FFF2-40B4-BE49-F238E27FC236}">
                <a16:creationId xmlns:a16="http://schemas.microsoft.com/office/drawing/2014/main" id="{ACA4011F-5738-4B31-B81B-C3C1C934709B}"/>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fields-14-18-intro">
            <a:extLst xmlns:a="http://schemas.openxmlformats.org/drawingml/2006/main">
              <a:ext uri="{FF2B5EF4-FFF2-40B4-BE49-F238E27FC236}">
                <a16:creationId xmlns:a16="http://schemas.microsoft.com/office/drawing/2014/main" id="{8FF2E012-28AC-46DB-8C5C-F8E47835BE31}"/>
              </a:ext>
            </a:extLst>
          </p:cNvPr>
          <p:cNvSpPr>
            <a:spLocks xmlns:a="http://schemas.openxmlformats.org/drawingml/2006/main" noGrp="1"/>
          </p:cNvSpPr>
          <p:nvPr/>
        </p:nvSpPr>
        <p:spPr>
          <a:xfrm xmlns:a="http://schemas.openxmlformats.org/drawingml/2006/main">
            <a:off x="400050" y="1562100"/>
            <a:ext cx="11125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i="0">
                <a:solidFill>
                  <a:srgbClr val="596056"/>
                </a:solidFill>
                <a:latin typeface="Helvetica Neue"/>
                <a:ea typeface="Helvetica Neue"/>
                <a:cs typeface="Helvetica Neue"/>
              </a:defRPr>
            </a:pPr>
            <a:r>
              <a:rPr sz="1650" b="0" i="0">
                <a:solidFill>
                  <a:srgbClr val="596056"/>
                </a:solidFill>
                <a:latin typeface="Helvetica Neue"/>
                <a:ea typeface="Helvetica Neue"/>
                <a:cs typeface="Helvetica Neue"/>
              </a:rPr>
              <a:t>A correct value still needs an approver, a date, a traceable change, a limitation, and a publication decision.</a:t>
            </a:r>
          </a:p>
        </p:txBody>
      </p:sp>
      <p:graphicFrame>
        <p:nvGraphicFramePr>
          <p:cNvPr id="12" name=""/>
          <p:cNvGraphicFramePr/>
          <p:nvPr/>
        </p:nvGraphicFramePr>
        <p:xfrm>
          <a:off xmlns:a="http://schemas.openxmlformats.org/drawingml/2006/main" x="400050" y="2362200"/>
          <a:ext xmlns:a="http://schemas.openxmlformats.org/drawingml/2006/main" cx="11391900" cy="3314700"/>
        </p:xfrm>
        <a:graphic xmlns:a="http://schemas.openxmlformats.org/drawingml/2006/main">
          <a:graphicData uri="http://schemas.openxmlformats.org/drawingml/2006/table">
            <a:tbl>
              <a:tblPr/>
              <a:tblGrid>
                <a:gridCol w="1143000"/>
                <a:gridCol w="3429000"/>
                <a:gridCol w="6819900"/>
              </a:tblGrid>
              <a:tr h="552450">
                <a:tc>
                  <a:txBody>
                    <a:bodyPr/>
                    <a:lstStyle/>
                    <a:p>
                      <a:r>
                        <a:t>Control</a:t>
                      </a:r>
                    </a:p>
                  </a:txBody>
                  <a:tcPr marL="91440" marR="91440" marT="45720" marB="45720"/>
                </a:tc>
                <a:tc>
                  <a:txBody>
                    <a:bodyPr/>
                    <a:lstStyle/>
                    <a:p>
                      <a:r>
                        <a:t>Field</a:t>
                      </a:r>
                    </a:p>
                  </a:txBody>
                  <a:tcPr marL="91440" marR="91440" marT="45720" marB="45720"/>
                </a:tc>
                <a:tc>
                  <a:txBody>
                    <a:bodyPr/>
                    <a:lstStyle/>
                    <a:p>
                      <a:r>
                        <a:t>What closes the control</a:t>
                      </a:r>
                    </a:p>
                  </a:txBody>
                  <a:tcPr marL="91440" marR="91440" marT="45720" marB="45720"/>
                </a:tc>
              </a:tr>
              <a:tr h="552450">
                <a:tc>
                  <a:txBody>
                    <a:bodyPr/>
                    <a:lstStyle/>
                    <a:p>
                      <a:r>
                        <a:t>14</a:t>
                      </a:r>
                    </a:p>
                  </a:txBody>
                  <a:tcPr marL="91440" marR="91440" marT="45720" marB="45720"/>
                </a:tc>
                <a:tc>
                  <a:txBody>
                    <a:bodyPr/>
                    <a:lstStyle/>
                    <a:p>
                      <a:r>
                        <a:t>Responsible reviewer</a:t>
                      </a:r>
                    </a:p>
                  </a:txBody>
                  <a:tcPr marL="91440" marR="91440" marT="45720" marB="45720"/>
                </a:tc>
                <a:tc>
                  <a:txBody>
                    <a:bodyPr/>
                    <a:lstStyle/>
                    <a:p>
                      <a:r>
                        <a:t>A named role approves the field</a:t>
                      </a:r>
                    </a:p>
                  </a:txBody>
                  <a:tcPr marL="91440" marR="91440" marT="45720" marB="45720"/>
                </a:tc>
              </a:tr>
              <a:tr h="552450">
                <a:tc>
                  <a:txBody>
                    <a:bodyPr/>
                    <a:lstStyle/>
                    <a:p>
                      <a:r>
                        <a:t>15</a:t>
                      </a:r>
                    </a:p>
                  </a:txBody>
                  <a:tcPr marL="91440" marR="91440" marT="45720" marB="45720"/>
                </a:tc>
                <a:tc>
                  <a:txBody>
                    <a:bodyPr/>
                    <a:lstStyle/>
                    <a:p>
                      <a:r>
                        <a:t>Last verified</a:t>
                      </a:r>
                    </a:p>
                  </a:txBody>
                  <a:tcPr marL="91440" marR="91440" marT="45720" marB="45720"/>
                </a:tc>
                <a:tc>
                  <a:txBody>
                    <a:bodyPr/>
                    <a:lstStyle/>
                    <a:p>
                      <a:r>
                        <a:t>Dated evidence; stale records are marked</a:t>
                      </a:r>
                    </a:p>
                  </a:txBody>
                  <a:tcPr marL="91440" marR="91440" marT="45720" marB="45720"/>
                </a:tc>
              </a:tr>
              <a:tr h="552450">
                <a:tc>
                  <a:txBody>
                    <a:bodyPr/>
                    <a:lstStyle/>
                    <a:p>
                      <a:r>
                        <a:t>16</a:t>
                      </a:r>
                    </a:p>
                  </a:txBody>
                  <a:tcPr marL="91440" marR="91440" marT="45720" marB="45720"/>
                </a:tc>
                <a:tc>
                  <a:txBody>
                    <a:bodyPr/>
                    <a:lstStyle/>
                    <a:p>
                      <a:r>
                        <a:t>Change ticket</a:t>
                      </a:r>
                    </a:p>
                  </a:txBody>
                  <a:tcPr marL="91440" marR="91440" marT="45720" marB="45720"/>
                </a:tc>
                <a:tc>
                  <a:txBody>
                    <a:bodyPr/>
                    <a:lstStyle/>
                    <a:p>
                      <a:r>
                        <a:t>A traceable correction or submission ID</a:t>
                      </a:r>
                    </a:p>
                  </a:txBody>
                  <a:tcPr marL="91440" marR="91440" marT="45720" marB="45720"/>
                </a:tc>
              </a:tr>
              <a:tr h="552450">
                <a:tc>
                  <a:txBody>
                    <a:bodyPr/>
                    <a:lstStyle/>
                    <a:p>
                      <a:r>
                        <a:t>17</a:t>
                      </a:r>
                    </a:p>
                  </a:txBody>
                  <a:tcPr marL="91440" marR="91440" marT="45720" marB="45720"/>
                </a:tc>
                <a:tc>
                  <a:txBody>
                    <a:bodyPr/>
                    <a:lstStyle/>
                    <a:p>
                      <a:r>
                        <a:t>Exception note</a:t>
                      </a:r>
                    </a:p>
                  </a:txBody>
                  <a:tcPr marL="91440" marR="91440" marT="45720" marB="45720"/>
                </a:tc>
                <a:tc>
                  <a:txBody>
                    <a:bodyPr/>
                    <a:lstStyle/>
                    <a:p>
                      <a:r>
                        <a:t>Owner, next action, recheck date, and limitation</a:t>
                      </a:r>
                    </a:p>
                  </a:txBody>
                  <a:tcPr marL="91440" marR="91440" marT="45720" marB="45720"/>
                </a:tc>
              </a:tr>
              <a:tr h="552450">
                <a:tc>
                  <a:txBody>
                    <a:bodyPr/>
                    <a:lstStyle/>
                    <a:p>
                      <a:r>
                        <a:t>18</a:t>
                      </a:r>
                    </a:p>
                  </a:txBody>
                  <a:tcPr marL="91440" marR="91440" marT="45720" marB="45720"/>
                </a:tc>
                <a:tc>
                  <a:txBody>
                    <a:bodyPr/>
                    <a:lstStyle/>
                    <a:p>
                      <a:r>
                        <a:t>Publishing state</a:t>
                      </a:r>
                    </a:p>
                  </a:txBody>
                  <a:tcPr marL="91440" marR="91440" marT="45720" marB="45720"/>
                </a:tc>
                <a:tc>
                  <a:txBody>
                    <a:bodyPr/>
                    <a:lstStyle/>
                    <a:p>
                      <a:r>
                        <a:t>Eligible, Draft, Hold, or Retire</a:t>
                      </a:r>
                    </a:p>
                  </a:txBody>
                  <a:tcPr marL="91440" marR="91440" marT="45720" marB="45720">
                    <a:solidFill>
                      <a:srgbClr val="EAF5E5"/>
                    </a:solidFill>
                  </a:tcPr>
                </a:tc>
              </a:tr>
            </a:tbl>
          </a:graphicData>
        </a:graphic>
      </p:graphicFrame>
      <p:sp>
        <p:nvSpPr>
          <p:cNvPr id="6" name="footer-copy-8">
            <a:extLst xmlns:a="http://schemas.openxmlformats.org/drawingml/2006/main">
              <a:ext uri="{FF2B5EF4-FFF2-40B4-BE49-F238E27FC236}">
                <a16:creationId xmlns:a16="http://schemas.microsoft.com/office/drawing/2014/main" id="{A0D986D3-141B-43D3-836E-F1AC6CEE6C7A}"/>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7" name="footer-number-8">
            <a:extLst xmlns:a="http://schemas.openxmlformats.org/drawingml/2006/main">
              <a:ext uri="{FF2B5EF4-FFF2-40B4-BE49-F238E27FC236}">
                <a16:creationId xmlns:a16="http://schemas.microsoft.com/office/drawing/2014/main" id="{DD4EE421-A119-497F-91DB-E969F942EE82}"/>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08</a:t>
            </a:r>
          </a:p>
        </p:txBody>
      </p:sp>
    </p:spTree>
    <p:extLst>
      <p:ext uri="{BB962C8B-B14F-4D97-AF65-F5344CB8AC3E}">
        <p14:creationId xmlns:p14="http://schemas.microsoft.com/office/powerpoint/2010/main" val="1838835340"/>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1" name="kicker-9">
            <a:extLst xmlns:a="http://schemas.openxmlformats.org/drawingml/2006/main">
              <a:ext uri="{FF2B5EF4-FFF2-40B4-BE49-F238E27FC236}">
                <a16:creationId xmlns:a16="http://schemas.microsoft.com/office/drawing/2014/main" id="{8B8AAACE-56EA-4547-BC92-67E271658586}"/>
              </a:ext>
            </a:extLst>
          </p:cNvPr>
          <p:cNvSpPr>
            <a:spLocks xmlns:a="http://schemas.openxmlformats.org/drawingml/2006/main" noGrp="1"/>
          </p:cNvSpPr>
          <p:nvPr/>
        </p:nvSpPr>
        <p:spPr>
          <a:xfrm xmlns:a="http://schemas.openxmlformats.org/drawingml/2006/main">
            <a:off x="400050" y="26670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i="0">
                <a:solidFill>
                  <a:srgbClr val="315F31"/>
                </a:solidFill>
                <a:latin typeface="Helvetica Neue"/>
                <a:ea typeface="Helvetica Neue"/>
                <a:cs typeface="Helvetica Neue"/>
              </a:defRPr>
            </a:pPr>
            <a:r>
              <a:rPr sz="1125" b="1" i="0">
                <a:solidFill>
                  <a:srgbClr val="315F31"/>
                </a:solidFill>
                <a:latin typeface="Helvetica Neue"/>
                <a:ea typeface="Helvetica Neue"/>
                <a:cs typeface="Helvetica Neue"/>
              </a:rPr>
              <a:t>FACILITY IDENTITY CONTROL</a:t>
            </a:r>
          </a:p>
        </p:txBody>
      </p:sp>
      <p:sp>
        <p:nvSpPr>
          <p:cNvPr id="2" name="title-9">
            <a:extLst xmlns:a="http://schemas.openxmlformats.org/drawingml/2006/main">
              <a:ext uri="{FF2B5EF4-FFF2-40B4-BE49-F238E27FC236}">
                <a16:creationId xmlns:a16="http://schemas.microsoft.com/office/drawing/2014/main" id="{5330D182-AC33-4CB9-A4B1-3B3712ECB5EA}"/>
              </a:ext>
            </a:extLst>
          </p:cNvPr>
          <p:cNvSpPr>
            <a:spLocks xmlns:a="http://schemas.openxmlformats.org/drawingml/2006/main" noGrp="1"/>
          </p:cNvSpPr>
          <p:nvPr/>
        </p:nvSpPr>
        <p:spPr>
          <a:xfrm xmlns:a="http://schemas.openxmlformats.org/drawingml/2006/main">
            <a:off x="400050" y="628650"/>
            <a:ext cx="113919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3600" b="1" i="0">
                <a:solidFill>
                  <a:srgbClr val="10130F"/>
                </a:solidFill>
                <a:latin typeface="Helvetica Neue"/>
                <a:ea typeface="Helvetica Neue"/>
                <a:cs typeface="Helvetica Neue"/>
              </a:defRPr>
            </a:pPr>
            <a:r>
              <a:rPr sz="3600" b="1" i="0">
                <a:solidFill>
                  <a:srgbClr val="10130F"/>
                </a:solidFill>
                <a:latin typeface="Helvetica Neue"/>
                <a:ea typeface="Helvetica Neue"/>
                <a:cs typeface="Helvetica Neue"/>
              </a:rPr>
              <a:t>Lifecycle state determines what should stay public</a:t>
            </a:r>
          </a:p>
        </p:txBody>
      </p:sp>
      <p:sp>
        <p:nvSpPr>
          <p:cNvPr id="3" name="title-rule-9">
            <a:extLst xmlns:a="http://schemas.openxmlformats.org/drawingml/2006/main">
              <a:ext uri="{FF2B5EF4-FFF2-40B4-BE49-F238E27FC236}">
                <a16:creationId xmlns:a16="http://schemas.microsoft.com/office/drawing/2014/main" id="{E1F1B019-9127-46A4-8B45-31A7CCF10D7F}"/>
              </a:ext>
            </a:extLst>
          </p:cNvPr>
          <p:cNvSpPr>
            <a:spLocks xmlns:a="http://schemas.openxmlformats.org/drawingml/2006/main" noGrp="1"/>
          </p:cNvSpPr>
          <p:nvPr/>
        </p:nvSpPr>
        <p:spPr>
          <a:xfrm xmlns:a="http://schemas.openxmlformats.org/drawingml/2006/main">
            <a:off x="400050" y="1381125"/>
            <a:ext cx="11391900" cy="0"/>
          </a:xfrm>
          <a:prstGeom xmlns:a="http://schemas.openxmlformats.org/drawingml/2006/main" prst="line">
            <a:avLst/>
          </a:prstGeom>
          <a:noFill xmlns:a="http://schemas.openxmlformats.org/drawingml/2006/main"/>
          <a:ln xmlns:a="http://schemas.openxmlformats.org/drawingml/2006/main" w="9525">
            <a:solidFill>
              <a:srgbClr val="B8BCC4"/>
            </a:solidFill>
            <a:prstDash val="solid"/>
          </a:ln>
        </p:spPr>
      </p:sp>
      <p:sp>
        <p:nvSpPr>
          <p:cNvPr id="4" name="state-panel-0">
            <a:extLst xmlns:a="http://schemas.openxmlformats.org/drawingml/2006/main">
              <a:ext uri="{FF2B5EF4-FFF2-40B4-BE49-F238E27FC236}">
                <a16:creationId xmlns:a16="http://schemas.microsoft.com/office/drawing/2014/main" id="{D00A49D2-81CA-451D-8C47-F0B1EEFEA29E}"/>
              </a:ext>
            </a:extLst>
          </p:cNvPr>
          <p:cNvSpPr>
            <a:spLocks xmlns:a="http://schemas.openxmlformats.org/drawingml/2006/main" noGrp="1"/>
          </p:cNvSpPr>
          <p:nvPr/>
        </p:nvSpPr>
        <p:spPr>
          <a:xfrm xmlns:a="http://schemas.openxmlformats.org/drawingml/2006/main">
            <a:off x="400050" y="1905000"/>
            <a:ext cx="2047875" cy="3714750"/>
          </a:xfrm>
          <a:prstGeom xmlns:a="http://schemas.openxmlformats.org/drawingml/2006/main" prst="rect">
            <a:avLst/>
          </a:prstGeom>
          <a:solidFill xmlns:a="http://schemas.openxmlformats.org/drawingml/2006/main">
            <a:srgbClr val="EAF5E5"/>
          </a:solidFill>
          <a:ln xmlns:a="http://schemas.openxmlformats.org/drawingml/2006/main" w="9525">
            <a:solidFill>
              <a:srgbClr val="B8BCC4"/>
            </a:solidFill>
            <a:prstDash val="solid"/>
          </a:ln>
        </p:spPr>
      </p:sp>
      <p:sp>
        <p:nvSpPr>
          <p:cNvPr id="5" name="state-number-0">
            <a:extLst xmlns:a="http://schemas.openxmlformats.org/drawingml/2006/main">
              <a:ext uri="{FF2B5EF4-FFF2-40B4-BE49-F238E27FC236}">
                <a16:creationId xmlns:a16="http://schemas.microsoft.com/office/drawing/2014/main" id="{1C52D759-6008-49C0-9326-81E814FF29CF}"/>
              </a:ext>
            </a:extLst>
          </p:cNvPr>
          <p:cNvSpPr>
            <a:spLocks xmlns:a="http://schemas.openxmlformats.org/drawingml/2006/main" noGrp="1"/>
          </p:cNvSpPr>
          <p:nvPr/>
        </p:nvSpPr>
        <p:spPr>
          <a:xfrm xmlns:a="http://schemas.openxmlformats.org/drawingml/2006/main">
            <a:off x="571500" y="2095500"/>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01</a:t>
            </a:r>
          </a:p>
        </p:txBody>
      </p:sp>
      <p:sp>
        <p:nvSpPr>
          <p:cNvPr id="6" name="state-name-0">
            <a:extLst xmlns:a="http://schemas.openxmlformats.org/drawingml/2006/main">
              <a:ext uri="{FF2B5EF4-FFF2-40B4-BE49-F238E27FC236}">
                <a16:creationId xmlns:a16="http://schemas.microsoft.com/office/drawing/2014/main" id="{5B8C9E03-BAD3-4F4B-85EA-14DDD61E4001}"/>
              </a:ext>
            </a:extLst>
          </p:cNvPr>
          <p:cNvSpPr>
            <a:spLocks xmlns:a="http://schemas.openxmlformats.org/drawingml/2006/main" noGrp="1"/>
          </p:cNvSpPr>
          <p:nvPr/>
        </p:nvSpPr>
        <p:spPr>
          <a:xfrm xmlns:a="http://schemas.openxmlformats.org/drawingml/2006/main">
            <a:off x="571500" y="2571750"/>
            <a:ext cx="1714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ACTIVE</a:t>
            </a:r>
          </a:p>
        </p:txBody>
      </p:sp>
      <p:sp>
        <p:nvSpPr>
          <p:cNvPr id="7" name="state-heading-0">
            <a:extLst xmlns:a="http://schemas.openxmlformats.org/drawingml/2006/main">
              <a:ext uri="{FF2B5EF4-FFF2-40B4-BE49-F238E27FC236}">
                <a16:creationId xmlns:a16="http://schemas.microsoft.com/office/drawing/2014/main" id="{567C81F6-0E4B-4655-BD88-CF38DC58434C}"/>
              </a:ext>
            </a:extLst>
          </p:cNvPr>
          <p:cNvSpPr>
            <a:spLocks xmlns:a="http://schemas.openxmlformats.org/drawingml/2006/main" noGrp="1"/>
          </p:cNvSpPr>
          <p:nvPr/>
        </p:nvSpPr>
        <p:spPr>
          <a:xfrm xmlns:a="http://schemas.openxmlformats.org/drawingml/2006/main">
            <a:off x="571500" y="3448050"/>
            <a:ext cx="1714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i="0">
                <a:solidFill>
                  <a:srgbClr val="10130F"/>
                </a:solidFill>
                <a:latin typeface="Helvetica Neue"/>
                <a:ea typeface="Helvetica Neue"/>
                <a:cs typeface="Helvetica Neue"/>
              </a:defRPr>
            </a:pPr>
            <a:r>
              <a:rPr sz="1650" b="1" i="0">
                <a:solidFill>
                  <a:srgbClr val="10130F"/>
                </a:solidFill>
                <a:latin typeface="Helvetica Neue"/>
                <a:ea typeface="Helvetica Neue"/>
                <a:cs typeface="Helvetica Neue"/>
              </a:rPr>
              <a:t>Current service</a:t>
            </a:r>
          </a:p>
        </p:txBody>
      </p:sp>
      <p:sp>
        <p:nvSpPr>
          <p:cNvPr id="8" name="state-body-0">
            <a:extLst xmlns:a="http://schemas.openxmlformats.org/drawingml/2006/main">
              <a:ext uri="{FF2B5EF4-FFF2-40B4-BE49-F238E27FC236}">
                <a16:creationId xmlns:a16="http://schemas.microsoft.com/office/drawing/2014/main" id="{73C2AC02-B109-4BCE-A4B6-9E1647BBA10E}"/>
              </a:ext>
            </a:extLst>
          </p:cNvPr>
          <p:cNvSpPr>
            <a:spLocks xmlns:a="http://schemas.openxmlformats.org/drawingml/2006/main" noGrp="1"/>
          </p:cNvSpPr>
          <p:nvPr/>
        </p:nvSpPr>
        <p:spPr>
          <a:xfrm xmlns:a="http://schemas.openxmlformats.org/drawingml/2006/main">
            <a:off x="571500" y="4095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i="0">
                <a:solidFill>
                  <a:srgbClr val="596056"/>
                </a:solidFill>
                <a:latin typeface="Helvetica Neue"/>
                <a:ea typeface="Helvetica Neue"/>
                <a:cs typeface="Helvetica Neue"/>
              </a:defRPr>
            </a:pPr>
            <a:r>
              <a:rPr sz="1350" b="0" i="0">
                <a:solidFill>
                  <a:srgbClr val="596056"/>
                </a:solidFill>
                <a:latin typeface="Helvetica Neue"/>
                <a:ea typeface="Helvetica Neue"/>
                <a:cs typeface="Helvetica Neue"/>
              </a:rPr>
              <a:t>Publish current fields and review monthly.</a:t>
            </a:r>
          </a:p>
        </p:txBody>
      </p:sp>
      <p:sp>
        <p:nvSpPr>
          <p:cNvPr id="9" name="state-panel-1">
            <a:extLst xmlns:a="http://schemas.openxmlformats.org/drawingml/2006/main">
              <a:ext uri="{FF2B5EF4-FFF2-40B4-BE49-F238E27FC236}">
                <a16:creationId xmlns:a16="http://schemas.microsoft.com/office/drawing/2014/main" id="{8A57BF57-3452-497E-8EA8-FBBE6AB133FC}"/>
              </a:ext>
            </a:extLst>
          </p:cNvPr>
          <p:cNvSpPr>
            <a:spLocks xmlns:a="http://schemas.openxmlformats.org/drawingml/2006/main" noGrp="1"/>
          </p:cNvSpPr>
          <p:nvPr/>
        </p:nvSpPr>
        <p:spPr>
          <a:xfrm xmlns:a="http://schemas.openxmlformats.org/drawingml/2006/main">
            <a:off x="2676525" y="1905000"/>
            <a:ext cx="2047875" cy="37147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10" name="state-number-1">
            <a:extLst xmlns:a="http://schemas.openxmlformats.org/drawingml/2006/main">
              <a:ext uri="{FF2B5EF4-FFF2-40B4-BE49-F238E27FC236}">
                <a16:creationId xmlns:a16="http://schemas.microsoft.com/office/drawing/2014/main" id="{73A6DF17-AFAE-4723-807E-068E6E3C1E86}"/>
              </a:ext>
            </a:extLst>
          </p:cNvPr>
          <p:cNvSpPr>
            <a:spLocks xmlns:a="http://schemas.openxmlformats.org/drawingml/2006/main" noGrp="1"/>
          </p:cNvSpPr>
          <p:nvPr/>
        </p:nvSpPr>
        <p:spPr>
          <a:xfrm xmlns:a="http://schemas.openxmlformats.org/drawingml/2006/main">
            <a:off x="2847975" y="2095500"/>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02</a:t>
            </a:r>
          </a:p>
        </p:txBody>
      </p:sp>
      <p:sp>
        <p:nvSpPr>
          <p:cNvPr id="11" name="state-name-1">
            <a:extLst xmlns:a="http://schemas.openxmlformats.org/drawingml/2006/main">
              <a:ext uri="{FF2B5EF4-FFF2-40B4-BE49-F238E27FC236}">
                <a16:creationId xmlns:a16="http://schemas.microsoft.com/office/drawing/2014/main" id="{CA2AE779-DAC3-4CB9-903B-57B72ACB5F2F}"/>
              </a:ext>
            </a:extLst>
          </p:cNvPr>
          <p:cNvSpPr>
            <a:spLocks xmlns:a="http://schemas.openxmlformats.org/drawingml/2006/main" noGrp="1"/>
          </p:cNvSpPr>
          <p:nvPr/>
        </p:nvSpPr>
        <p:spPr>
          <a:xfrm xmlns:a="http://schemas.openxmlformats.org/drawingml/2006/main">
            <a:off x="2847975" y="2571750"/>
            <a:ext cx="1714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OPENING</a:t>
            </a:r>
          </a:p>
        </p:txBody>
      </p:sp>
      <p:sp>
        <p:nvSpPr>
          <p:cNvPr id="12" name="state-heading-1">
            <a:extLst xmlns:a="http://schemas.openxmlformats.org/drawingml/2006/main">
              <a:ext uri="{FF2B5EF4-FFF2-40B4-BE49-F238E27FC236}">
                <a16:creationId xmlns:a16="http://schemas.microsoft.com/office/drawing/2014/main" id="{BDE8FEDD-7D54-4447-891B-13DB9662FB33}"/>
              </a:ext>
            </a:extLst>
          </p:cNvPr>
          <p:cNvSpPr>
            <a:spLocks xmlns:a="http://schemas.openxmlformats.org/drawingml/2006/main" noGrp="1"/>
          </p:cNvSpPr>
          <p:nvPr/>
        </p:nvSpPr>
        <p:spPr>
          <a:xfrm xmlns:a="http://schemas.openxmlformats.org/drawingml/2006/main">
            <a:off x="2847975" y="3448050"/>
            <a:ext cx="1714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i="0">
                <a:solidFill>
                  <a:srgbClr val="10130F"/>
                </a:solidFill>
                <a:latin typeface="Helvetica Neue"/>
                <a:ea typeface="Helvetica Neue"/>
                <a:cs typeface="Helvetica Neue"/>
              </a:defRPr>
            </a:pPr>
            <a:r>
              <a:rPr sz="1650" b="1" i="0">
                <a:solidFill>
                  <a:srgbClr val="10130F"/>
                </a:solidFill>
                <a:latin typeface="Helvetica Neue"/>
                <a:ea typeface="Helvetica Neue"/>
                <a:cs typeface="Helvetica Neue"/>
              </a:rPr>
              <a:t>Future service</a:t>
            </a:r>
          </a:p>
        </p:txBody>
      </p:sp>
      <p:sp>
        <p:nvSpPr>
          <p:cNvPr id="13" name="state-body-1">
            <a:extLst xmlns:a="http://schemas.openxmlformats.org/drawingml/2006/main">
              <a:ext uri="{FF2B5EF4-FFF2-40B4-BE49-F238E27FC236}">
                <a16:creationId xmlns:a16="http://schemas.microsoft.com/office/drawing/2014/main" id="{9661668D-D13D-4B92-93A2-539136B965E8}"/>
              </a:ext>
            </a:extLst>
          </p:cNvPr>
          <p:cNvSpPr>
            <a:spLocks xmlns:a="http://schemas.openxmlformats.org/drawingml/2006/main" noGrp="1"/>
          </p:cNvSpPr>
          <p:nvPr/>
        </p:nvSpPr>
        <p:spPr>
          <a:xfrm xmlns:a="http://schemas.openxmlformats.org/drawingml/2006/main">
            <a:off x="2847975" y="4095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i="0">
                <a:solidFill>
                  <a:srgbClr val="596056"/>
                </a:solidFill>
                <a:latin typeface="Helvetica Neue"/>
                <a:ea typeface="Helvetica Neue"/>
                <a:cs typeface="Helvetica Neue"/>
              </a:defRPr>
            </a:pPr>
            <a:r>
              <a:rPr sz="1350" b="0" i="0">
                <a:solidFill>
                  <a:srgbClr val="596056"/>
                </a:solidFill>
                <a:latin typeface="Helvetica Neue"/>
                <a:ea typeface="Helvetica Neue"/>
                <a:cs typeface="Helvetica Neue"/>
              </a:rPr>
              <a:t>Use approved opening language and dates only.</a:t>
            </a:r>
          </a:p>
        </p:txBody>
      </p:sp>
      <p:sp>
        <p:nvSpPr>
          <p:cNvPr id="14" name="state-panel-2">
            <a:extLst xmlns:a="http://schemas.openxmlformats.org/drawingml/2006/main">
              <a:ext uri="{FF2B5EF4-FFF2-40B4-BE49-F238E27FC236}">
                <a16:creationId xmlns:a16="http://schemas.microsoft.com/office/drawing/2014/main" id="{070795C7-864E-4E48-A468-09471E117823}"/>
              </a:ext>
            </a:extLst>
          </p:cNvPr>
          <p:cNvSpPr>
            <a:spLocks xmlns:a="http://schemas.openxmlformats.org/drawingml/2006/main" noGrp="1"/>
          </p:cNvSpPr>
          <p:nvPr/>
        </p:nvSpPr>
        <p:spPr>
          <a:xfrm xmlns:a="http://schemas.openxmlformats.org/drawingml/2006/main">
            <a:off x="4953000" y="1905000"/>
            <a:ext cx="2047875" cy="37147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15" name="state-number-2">
            <a:extLst xmlns:a="http://schemas.openxmlformats.org/drawingml/2006/main">
              <a:ext uri="{FF2B5EF4-FFF2-40B4-BE49-F238E27FC236}">
                <a16:creationId xmlns:a16="http://schemas.microsoft.com/office/drawing/2014/main" id="{74761878-4426-4AA3-AD98-72483B1EA0CD}"/>
              </a:ext>
            </a:extLst>
          </p:cNvPr>
          <p:cNvSpPr>
            <a:spLocks xmlns:a="http://schemas.openxmlformats.org/drawingml/2006/main" noGrp="1"/>
          </p:cNvSpPr>
          <p:nvPr/>
        </p:nvSpPr>
        <p:spPr>
          <a:xfrm xmlns:a="http://schemas.openxmlformats.org/drawingml/2006/main">
            <a:off x="5124450" y="2095500"/>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03</a:t>
            </a:r>
          </a:p>
        </p:txBody>
      </p:sp>
      <p:sp>
        <p:nvSpPr>
          <p:cNvPr id="16" name="state-name-2">
            <a:extLst xmlns:a="http://schemas.openxmlformats.org/drawingml/2006/main">
              <a:ext uri="{FF2B5EF4-FFF2-40B4-BE49-F238E27FC236}">
                <a16:creationId xmlns:a16="http://schemas.microsoft.com/office/drawing/2014/main" id="{EF3FB5B6-2C02-4B62-8D8A-0A055C92E32B}"/>
              </a:ext>
            </a:extLst>
          </p:cNvPr>
          <p:cNvSpPr>
            <a:spLocks xmlns:a="http://schemas.openxmlformats.org/drawingml/2006/main" noGrp="1"/>
          </p:cNvSpPr>
          <p:nvPr/>
        </p:nvSpPr>
        <p:spPr>
          <a:xfrm xmlns:a="http://schemas.openxmlformats.org/drawingml/2006/main">
            <a:off x="5124450" y="2571750"/>
            <a:ext cx="1714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TEMPORARILY CLOSED</a:t>
            </a:r>
          </a:p>
        </p:txBody>
      </p:sp>
      <p:sp>
        <p:nvSpPr>
          <p:cNvPr id="17" name="state-heading-2">
            <a:extLst xmlns:a="http://schemas.openxmlformats.org/drawingml/2006/main">
              <a:ext uri="{FF2B5EF4-FFF2-40B4-BE49-F238E27FC236}">
                <a16:creationId xmlns:a16="http://schemas.microsoft.com/office/drawing/2014/main" id="{9EC9FF9C-84CB-4BF7-8909-135D55D2768D}"/>
              </a:ext>
            </a:extLst>
          </p:cNvPr>
          <p:cNvSpPr>
            <a:spLocks xmlns:a="http://schemas.openxmlformats.org/drawingml/2006/main" noGrp="1"/>
          </p:cNvSpPr>
          <p:nvPr/>
        </p:nvSpPr>
        <p:spPr>
          <a:xfrm xmlns:a="http://schemas.openxmlformats.org/drawingml/2006/main">
            <a:off x="5124450" y="3448050"/>
            <a:ext cx="1714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i="0">
                <a:solidFill>
                  <a:srgbClr val="10130F"/>
                </a:solidFill>
                <a:latin typeface="Helvetica Neue"/>
                <a:ea typeface="Helvetica Neue"/>
                <a:cs typeface="Helvetica Neue"/>
              </a:defRPr>
            </a:pPr>
            <a:r>
              <a:rPr sz="1650" b="1" i="0">
                <a:solidFill>
                  <a:srgbClr val="10130F"/>
                </a:solidFill>
                <a:latin typeface="Helvetica Neue"/>
                <a:ea typeface="Helvetica Neue"/>
                <a:cs typeface="Helvetica Neue"/>
              </a:rPr>
              <a:t>Paused service</a:t>
            </a:r>
          </a:p>
        </p:txBody>
      </p:sp>
      <p:sp>
        <p:nvSpPr>
          <p:cNvPr id="18" name="state-body-2">
            <a:extLst xmlns:a="http://schemas.openxmlformats.org/drawingml/2006/main">
              <a:ext uri="{FF2B5EF4-FFF2-40B4-BE49-F238E27FC236}">
                <a16:creationId xmlns:a16="http://schemas.microsoft.com/office/drawing/2014/main" id="{6898473A-2022-47DA-8E32-6A716F6CA84F}"/>
              </a:ext>
            </a:extLst>
          </p:cNvPr>
          <p:cNvSpPr>
            <a:spLocks xmlns:a="http://schemas.openxmlformats.org/drawingml/2006/main" noGrp="1"/>
          </p:cNvSpPr>
          <p:nvPr/>
        </p:nvSpPr>
        <p:spPr>
          <a:xfrm xmlns:a="http://schemas.openxmlformats.org/drawingml/2006/main">
            <a:off x="5124450" y="4095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i="0">
                <a:solidFill>
                  <a:srgbClr val="596056"/>
                </a:solidFill>
                <a:latin typeface="Helvetica Neue"/>
                <a:ea typeface="Helvetica Neue"/>
                <a:cs typeface="Helvetica Neue"/>
              </a:defRPr>
            </a:pPr>
            <a:r>
              <a:rPr sz="1350" b="0" i="0">
                <a:solidFill>
                  <a:srgbClr val="596056"/>
                </a:solidFill>
                <a:latin typeface="Helvetica Neue"/>
                <a:ea typeface="Helvetica Neue"/>
                <a:cs typeface="Helvetica Neue"/>
              </a:rPr>
              <a:t>Preserve the record; state the current limitation.</a:t>
            </a:r>
          </a:p>
        </p:txBody>
      </p:sp>
      <p:sp>
        <p:nvSpPr>
          <p:cNvPr id="19" name="state-panel-3">
            <a:extLst xmlns:a="http://schemas.openxmlformats.org/drawingml/2006/main">
              <a:ext uri="{FF2B5EF4-FFF2-40B4-BE49-F238E27FC236}">
                <a16:creationId xmlns:a16="http://schemas.microsoft.com/office/drawing/2014/main" id="{632075F7-5A22-4FDC-A65B-4707141FD566}"/>
              </a:ext>
            </a:extLst>
          </p:cNvPr>
          <p:cNvSpPr>
            <a:spLocks xmlns:a="http://schemas.openxmlformats.org/drawingml/2006/main" noGrp="1"/>
          </p:cNvSpPr>
          <p:nvPr/>
        </p:nvSpPr>
        <p:spPr>
          <a:xfrm xmlns:a="http://schemas.openxmlformats.org/drawingml/2006/main">
            <a:off x="7229475" y="1905000"/>
            <a:ext cx="2047875" cy="3714750"/>
          </a:xfrm>
          <a:prstGeom xmlns:a="http://schemas.openxmlformats.org/drawingml/2006/main" prst="rect">
            <a:avLst/>
          </a:prstGeom>
          <a:solidFill xmlns:a="http://schemas.openxmlformats.org/drawingml/2006/main">
            <a:srgbClr val="F0F0EC"/>
          </a:solidFill>
          <a:ln xmlns:a="http://schemas.openxmlformats.org/drawingml/2006/main" w="9525">
            <a:solidFill>
              <a:srgbClr val="B8BCC4"/>
            </a:solidFill>
            <a:prstDash val="solid"/>
          </a:ln>
        </p:spPr>
      </p:sp>
      <p:sp>
        <p:nvSpPr>
          <p:cNvPr id="20" name="state-number-3">
            <a:extLst xmlns:a="http://schemas.openxmlformats.org/drawingml/2006/main">
              <a:ext uri="{FF2B5EF4-FFF2-40B4-BE49-F238E27FC236}">
                <a16:creationId xmlns:a16="http://schemas.microsoft.com/office/drawing/2014/main" id="{C770D5A1-155E-4341-AEA7-DDCF054BFF23}"/>
              </a:ext>
            </a:extLst>
          </p:cNvPr>
          <p:cNvSpPr>
            <a:spLocks xmlns:a="http://schemas.openxmlformats.org/drawingml/2006/main" noGrp="1"/>
          </p:cNvSpPr>
          <p:nvPr/>
        </p:nvSpPr>
        <p:spPr>
          <a:xfrm xmlns:a="http://schemas.openxmlformats.org/drawingml/2006/main">
            <a:off x="7400925" y="2095500"/>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315F31"/>
                </a:solidFill>
                <a:latin typeface="Helvetica Neue"/>
                <a:ea typeface="Helvetica Neue"/>
                <a:cs typeface="Helvetica Neue"/>
              </a:defRPr>
            </a:pPr>
            <a:r>
              <a:rPr sz="1200" b="1" i="0">
                <a:solidFill>
                  <a:srgbClr val="315F31"/>
                </a:solidFill>
                <a:latin typeface="Helvetica Neue"/>
                <a:ea typeface="Helvetica Neue"/>
                <a:cs typeface="Helvetica Neue"/>
              </a:rPr>
              <a:t>04</a:t>
            </a:r>
          </a:p>
        </p:txBody>
      </p:sp>
      <p:sp>
        <p:nvSpPr>
          <p:cNvPr id="21" name="state-name-3">
            <a:extLst xmlns:a="http://schemas.openxmlformats.org/drawingml/2006/main">
              <a:ext uri="{FF2B5EF4-FFF2-40B4-BE49-F238E27FC236}">
                <a16:creationId xmlns:a16="http://schemas.microsoft.com/office/drawing/2014/main" id="{AC426BDB-09F3-4A4D-8456-A6A2AB5E4E49}"/>
              </a:ext>
            </a:extLst>
          </p:cNvPr>
          <p:cNvSpPr>
            <a:spLocks xmlns:a="http://schemas.openxmlformats.org/drawingml/2006/main" noGrp="1"/>
          </p:cNvSpPr>
          <p:nvPr/>
        </p:nvSpPr>
        <p:spPr>
          <a:xfrm xmlns:a="http://schemas.openxmlformats.org/drawingml/2006/main">
            <a:off x="7400925" y="2571750"/>
            <a:ext cx="1714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LEGACY</a:t>
            </a:r>
          </a:p>
        </p:txBody>
      </p:sp>
      <p:sp>
        <p:nvSpPr>
          <p:cNvPr id="22" name="state-heading-3">
            <a:extLst xmlns:a="http://schemas.openxmlformats.org/drawingml/2006/main">
              <a:ext uri="{FF2B5EF4-FFF2-40B4-BE49-F238E27FC236}">
                <a16:creationId xmlns:a16="http://schemas.microsoft.com/office/drawing/2014/main" id="{D9E1CCED-9A56-4547-92E9-A413F5EFBB59}"/>
              </a:ext>
            </a:extLst>
          </p:cNvPr>
          <p:cNvSpPr>
            <a:spLocks xmlns:a="http://schemas.openxmlformats.org/drawingml/2006/main" noGrp="1"/>
          </p:cNvSpPr>
          <p:nvPr/>
        </p:nvSpPr>
        <p:spPr>
          <a:xfrm xmlns:a="http://schemas.openxmlformats.org/drawingml/2006/main">
            <a:off x="7400925" y="3448050"/>
            <a:ext cx="1714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i="0">
                <a:solidFill>
                  <a:srgbClr val="10130F"/>
                </a:solidFill>
                <a:latin typeface="Helvetica Neue"/>
                <a:ea typeface="Helvetica Neue"/>
                <a:cs typeface="Helvetica Neue"/>
              </a:defRPr>
            </a:pPr>
            <a:r>
              <a:rPr sz="1650" b="1" i="0">
                <a:solidFill>
                  <a:srgbClr val="10130F"/>
                </a:solidFill>
                <a:latin typeface="Helvetica Neue"/>
                <a:ea typeface="Helvetica Neue"/>
                <a:cs typeface="Helvetica Neue"/>
              </a:rPr>
              <a:t>Historical record</a:t>
            </a:r>
          </a:p>
        </p:txBody>
      </p:sp>
      <p:sp>
        <p:nvSpPr>
          <p:cNvPr id="23" name="state-body-3">
            <a:extLst xmlns:a="http://schemas.openxmlformats.org/drawingml/2006/main">
              <a:ext uri="{FF2B5EF4-FFF2-40B4-BE49-F238E27FC236}">
                <a16:creationId xmlns:a16="http://schemas.microsoft.com/office/drawing/2014/main" id="{5809DE9E-3EE5-4A43-9740-D61C6CB76F69}"/>
              </a:ext>
            </a:extLst>
          </p:cNvPr>
          <p:cNvSpPr>
            <a:spLocks xmlns:a="http://schemas.openxmlformats.org/drawingml/2006/main" noGrp="1"/>
          </p:cNvSpPr>
          <p:nvPr/>
        </p:nvSpPr>
        <p:spPr>
          <a:xfrm xmlns:a="http://schemas.openxmlformats.org/drawingml/2006/main">
            <a:off x="7400925" y="4095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i="0">
                <a:solidFill>
                  <a:srgbClr val="596056"/>
                </a:solidFill>
                <a:latin typeface="Helvetica Neue"/>
                <a:ea typeface="Helvetica Neue"/>
                <a:cs typeface="Helvetica Neue"/>
              </a:defRPr>
            </a:pPr>
            <a:r>
              <a:rPr sz="1350" b="0" i="0">
                <a:solidFill>
                  <a:srgbClr val="596056"/>
                </a:solidFill>
                <a:latin typeface="Helvetica Neue"/>
                <a:ea typeface="Helvetica Neue"/>
                <a:cs typeface="Helvetica Neue"/>
              </a:rPr>
              <a:t>Retire, redirect, or label without presenting it as current.</a:t>
            </a:r>
          </a:p>
        </p:txBody>
      </p:sp>
      <p:sp>
        <p:nvSpPr>
          <p:cNvPr id="24" name="state-panel-4">
            <a:extLst xmlns:a="http://schemas.openxmlformats.org/drawingml/2006/main">
              <a:ext uri="{FF2B5EF4-FFF2-40B4-BE49-F238E27FC236}">
                <a16:creationId xmlns:a16="http://schemas.microsoft.com/office/drawing/2014/main" id="{9C1DC4A8-9B6D-499A-88D3-A525671E446E}"/>
              </a:ext>
            </a:extLst>
          </p:cNvPr>
          <p:cNvSpPr>
            <a:spLocks xmlns:a="http://schemas.openxmlformats.org/drawingml/2006/main" noGrp="1"/>
          </p:cNvSpPr>
          <p:nvPr/>
        </p:nvSpPr>
        <p:spPr>
          <a:xfrm xmlns:a="http://schemas.openxmlformats.org/drawingml/2006/main">
            <a:off x="9505950" y="1905000"/>
            <a:ext cx="2047875" cy="3714750"/>
          </a:xfrm>
          <a:prstGeom xmlns:a="http://schemas.openxmlformats.org/drawingml/2006/main" prst="rect">
            <a:avLst/>
          </a:prstGeom>
          <a:solidFill xmlns:a="http://schemas.openxmlformats.org/drawingml/2006/main">
            <a:srgbClr val="F1ECF8"/>
          </a:solidFill>
          <a:ln xmlns:a="http://schemas.openxmlformats.org/drawingml/2006/main" w="9525">
            <a:solidFill>
              <a:srgbClr val="B8BCC4"/>
            </a:solidFill>
            <a:prstDash val="solid"/>
          </a:ln>
        </p:spPr>
      </p:sp>
      <p:sp>
        <p:nvSpPr>
          <p:cNvPr id="25" name="state-number-4">
            <a:extLst xmlns:a="http://schemas.openxmlformats.org/drawingml/2006/main">
              <a:ext uri="{FF2B5EF4-FFF2-40B4-BE49-F238E27FC236}">
                <a16:creationId xmlns:a16="http://schemas.microsoft.com/office/drawing/2014/main" id="{5E592E3F-07C8-4A21-8619-8E9F52412C11}"/>
              </a:ext>
            </a:extLst>
          </p:cNvPr>
          <p:cNvSpPr>
            <a:spLocks xmlns:a="http://schemas.openxmlformats.org/drawingml/2006/main" noGrp="1"/>
          </p:cNvSpPr>
          <p:nvPr/>
        </p:nvSpPr>
        <p:spPr>
          <a:xfrm xmlns:a="http://schemas.openxmlformats.org/drawingml/2006/main">
            <a:off x="9677400" y="2095500"/>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00" b="1" i="0">
                <a:solidFill>
                  <a:srgbClr val="7354A8"/>
                </a:solidFill>
                <a:latin typeface="Helvetica Neue"/>
                <a:ea typeface="Helvetica Neue"/>
                <a:cs typeface="Helvetica Neue"/>
              </a:defRPr>
            </a:pPr>
            <a:r>
              <a:rPr sz="1200" b="1" i="0">
                <a:solidFill>
                  <a:srgbClr val="7354A8"/>
                </a:solidFill>
                <a:latin typeface="Helvetica Neue"/>
                <a:ea typeface="Helvetica Neue"/>
                <a:cs typeface="Helvetica Neue"/>
              </a:rPr>
              <a:t>05</a:t>
            </a:r>
          </a:p>
        </p:txBody>
      </p:sp>
      <p:sp>
        <p:nvSpPr>
          <p:cNvPr id="26" name="state-name-4">
            <a:extLst xmlns:a="http://schemas.openxmlformats.org/drawingml/2006/main">
              <a:ext uri="{FF2B5EF4-FFF2-40B4-BE49-F238E27FC236}">
                <a16:creationId xmlns:a16="http://schemas.microsoft.com/office/drawing/2014/main" id="{3274E4A9-7C4E-4F2E-899E-9465A754CFBB}"/>
              </a:ext>
            </a:extLst>
          </p:cNvPr>
          <p:cNvSpPr>
            <a:spLocks xmlns:a="http://schemas.openxmlformats.org/drawingml/2006/main" noGrp="1"/>
          </p:cNvSpPr>
          <p:nvPr/>
        </p:nvSpPr>
        <p:spPr>
          <a:xfrm xmlns:a="http://schemas.openxmlformats.org/drawingml/2006/main">
            <a:off x="9677400" y="2571750"/>
            <a:ext cx="17145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1" i="0">
                <a:solidFill>
                  <a:srgbClr val="10130F"/>
                </a:solidFill>
                <a:latin typeface="Helvetica Neue"/>
                <a:ea typeface="Helvetica Neue"/>
                <a:cs typeface="Helvetica Neue"/>
              </a:defRPr>
            </a:pPr>
            <a:r>
              <a:rPr sz="1500" b="1" i="0">
                <a:solidFill>
                  <a:srgbClr val="10130F"/>
                </a:solidFill>
                <a:latin typeface="Helvetica Neue"/>
                <a:ea typeface="Helvetica Neue"/>
                <a:cs typeface="Helvetica Neue"/>
              </a:rPr>
              <a:t>TRANSFERRED</a:t>
            </a:r>
          </a:p>
        </p:txBody>
      </p:sp>
      <p:sp>
        <p:nvSpPr>
          <p:cNvPr id="27" name="state-heading-4">
            <a:extLst xmlns:a="http://schemas.openxmlformats.org/drawingml/2006/main">
              <a:ext uri="{FF2B5EF4-FFF2-40B4-BE49-F238E27FC236}">
                <a16:creationId xmlns:a16="http://schemas.microsoft.com/office/drawing/2014/main" id="{929F8744-A4B1-46A5-8235-1FB1D76DCCAF}"/>
              </a:ext>
            </a:extLst>
          </p:cNvPr>
          <p:cNvSpPr>
            <a:spLocks xmlns:a="http://schemas.openxmlformats.org/drawingml/2006/main" noGrp="1"/>
          </p:cNvSpPr>
          <p:nvPr/>
        </p:nvSpPr>
        <p:spPr>
          <a:xfrm xmlns:a="http://schemas.openxmlformats.org/drawingml/2006/main">
            <a:off x="9677400" y="3448050"/>
            <a:ext cx="1714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i="0">
                <a:solidFill>
                  <a:srgbClr val="10130F"/>
                </a:solidFill>
                <a:latin typeface="Helvetica Neue"/>
                <a:ea typeface="Helvetica Neue"/>
                <a:cs typeface="Helvetica Neue"/>
              </a:defRPr>
            </a:pPr>
            <a:r>
              <a:rPr sz="1650" b="1" i="0">
                <a:solidFill>
                  <a:srgbClr val="10130F"/>
                </a:solidFill>
                <a:latin typeface="Helvetica Neue"/>
                <a:ea typeface="Helvetica Neue"/>
                <a:cs typeface="Helvetica Neue"/>
              </a:rPr>
              <a:t>Relationship changed</a:t>
            </a:r>
          </a:p>
        </p:txBody>
      </p:sp>
      <p:sp>
        <p:nvSpPr>
          <p:cNvPr id="28" name="state-body-4">
            <a:extLst xmlns:a="http://schemas.openxmlformats.org/drawingml/2006/main">
              <a:ext uri="{FF2B5EF4-FFF2-40B4-BE49-F238E27FC236}">
                <a16:creationId xmlns:a16="http://schemas.microsoft.com/office/drawing/2014/main" id="{20AD7FF1-CC22-496E-930F-85BD161C385B}"/>
              </a:ext>
            </a:extLst>
          </p:cNvPr>
          <p:cNvSpPr>
            <a:spLocks xmlns:a="http://schemas.openxmlformats.org/drawingml/2006/main" noGrp="1"/>
          </p:cNvSpPr>
          <p:nvPr/>
        </p:nvSpPr>
        <p:spPr>
          <a:xfrm xmlns:a="http://schemas.openxmlformats.org/drawingml/2006/main">
            <a:off x="9677400" y="4095750"/>
            <a:ext cx="1714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i="0">
                <a:solidFill>
                  <a:srgbClr val="596056"/>
                </a:solidFill>
                <a:latin typeface="Helvetica Neue"/>
                <a:ea typeface="Helvetica Neue"/>
                <a:cs typeface="Helvetica Neue"/>
              </a:defRPr>
            </a:pPr>
            <a:r>
              <a:rPr sz="1350" b="0" i="0">
                <a:solidFill>
                  <a:srgbClr val="596056"/>
                </a:solidFill>
                <a:latin typeface="Helvetica Neue"/>
                <a:ea typeface="Helvetica Neue"/>
                <a:cs typeface="Helvetica Neue"/>
              </a:rPr>
              <a:t>Confirm effective date, successor treatment, and permitted history.</a:t>
            </a:r>
          </a:p>
        </p:txBody>
      </p:sp>
      <p:sp>
        <p:nvSpPr>
          <p:cNvPr id="29" name="footer-copy-9">
            <a:extLst xmlns:a="http://schemas.openxmlformats.org/drawingml/2006/main">
              <a:ext uri="{FF2B5EF4-FFF2-40B4-BE49-F238E27FC236}">
                <a16:creationId xmlns:a16="http://schemas.microsoft.com/office/drawing/2014/main" id="{90A797A6-7E5C-4A2E-BD55-9A02AAF04085}"/>
              </a:ext>
            </a:extLst>
          </p:cNvPr>
          <p:cNvSpPr>
            <a:spLocks xmlns:a="http://schemas.openxmlformats.org/drawingml/2006/main" noGrp="1"/>
          </p:cNvSpPr>
          <p:nvPr/>
        </p:nvSpPr>
        <p:spPr>
          <a:xfrm xmlns:a="http://schemas.openxmlformats.org/drawingml/2006/main">
            <a:off x="400050" y="6419850"/>
            <a:ext cx="9810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75" b="0" i="0">
                <a:solidFill>
                  <a:srgbClr val="596056"/>
                </a:solidFill>
                <a:latin typeface="Helvetica Neue"/>
                <a:ea typeface="Helvetica Neue"/>
                <a:cs typeface="Helvetica Neue"/>
              </a:defRPr>
            </a:pPr>
            <a:r>
              <a:rPr sz="975" b="0" i="0">
                <a:solidFill>
                  <a:srgbClr val="596056"/>
                </a:solidFill>
                <a:latin typeface="Helvetica Neue"/>
                <a:ea typeface="Helvetica Neue"/>
                <a:cs typeface="Helvetica Neue"/>
              </a:rPr>
              <a:t>Vendor-neutral educational framework • no company-specific results</a:t>
            </a:r>
          </a:p>
        </p:txBody>
      </p:sp>
      <p:sp>
        <p:nvSpPr>
          <p:cNvPr id="30" name="footer-number-9">
            <a:extLst xmlns:a="http://schemas.openxmlformats.org/drawingml/2006/main">
              <a:ext uri="{FF2B5EF4-FFF2-40B4-BE49-F238E27FC236}">
                <a16:creationId xmlns:a16="http://schemas.microsoft.com/office/drawing/2014/main" id="{41650CA0-DBE0-4B14-AD6A-751BB11BD4AD}"/>
              </a:ext>
            </a:extLst>
          </p:cNvPr>
          <p:cNvSpPr>
            <a:spLocks xmlns:a="http://schemas.openxmlformats.org/drawingml/2006/main" noGrp="1"/>
          </p:cNvSpPr>
          <p:nvPr/>
        </p:nvSpPr>
        <p:spPr>
          <a:xfrm xmlns:a="http://schemas.openxmlformats.org/drawingml/2006/main">
            <a:off x="11191875" y="6419850"/>
            <a:ext cx="6000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75" b="1" i="0">
                <a:solidFill>
                  <a:srgbClr val="596056"/>
                </a:solidFill>
                <a:latin typeface="Helvetica Neue"/>
                <a:ea typeface="Helvetica Neue"/>
                <a:cs typeface="Helvetica Neue"/>
              </a:defRPr>
            </a:pPr>
            <a:r>
              <a:rPr sz="975" b="1" i="0">
                <a:solidFill>
                  <a:srgbClr val="596056"/>
                </a:solidFill>
                <a:latin typeface="Helvetica Neue"/>
                <a:ea typeface="Helvetica Neue"/>
                <a:cs typeface="Helvetica Neue"/>
              </a:rPr>
              <a:t>09</a:t>
            </a:r>
          </a:p>
        </p:txBody>
      </p:sp>
    </p:spTree>
    <p:extLst>
      <p:ext uri="{BB962C8B-B14F-4D97-AF65-F5344CB8AC3E}">
        <p14:creationId xmlns:p14="http://schemas.microsoft.com/office/powerpoint/2010/main" val="43524659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2026-08-21T03:54:21.6800000Z</dcterms:created>
  <dcterms:modified xsi:type="dcterms:W3CDTF">2026-08-21T03:54:21.6800000Z</dcterms:modified>
</coreProperties>
</file>